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171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942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6D9053-70CA-4ACE-AD1F-4118E20BA93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48AE1B-B963-4918-904B-3A52DA86D0D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D41A25-1546-4432-9ED3-2290D7788FEE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2048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685325-B251-45DD-8798-D8DDCD3057A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FDE71-78FC-4581-AAF9-6E3E520E4CE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5604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430DA-314D-42CE-91FC-72F04DACDC6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844B2-D99E-4E5F-9E67-6CF181BBE3F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1922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184BCD-506A-492B-A699-2E38B9C7D0F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38E74-8091-4248-A03A-0ECF28346C7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8961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32A1F6-084B-44E6-9670-AF47C876C8B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AABA3-0096-45F1-BE9A-9783CA4765B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5124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9709D3-FCB5-46E0-AB86-C6D93E1E606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BB5AA-8A66-4A1D-8861-7975F5F3E2B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6365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93C9BB-AF2D-426D-93C7-7F400D8643E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27B84-C385-4283-BE23-580DCC196AE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0796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4084B3-8BF5-40AC-A3FF-B4D18BBEADE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9ECD5-0572-4786-978B-9B32BD08AAC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9525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E42FAF-566A-4410-A143-C55DC12773F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120C3-822E-4C2D-9C66-A61AB4D236F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0135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38D2D-AD15-45BA-B280-21D5CC2DE9D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0F848-9FD3-4D62-B434-C03676FD8DD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962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ED4F65-6F9F-4D46-B0C7-D8212F036F6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138BF-6219-4734-9CC4-CE52CE8A8D4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5872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6FC42FDA-B843-4CE1-811A-0BDA1A8A10D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DFCB6A1B-4B06-4590-9517-9303AFA50BFD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1946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/>
              <a:t>Проектирование РБД: дальнейшая нормализация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altLang="ru-RU" dirty="0" smtClean="0"/>
              <a:t>Лекция 5</a:t>
            </a:r>
          </a:p>
          <a:p>
            <a:endParaRPr lang="ru-RU" alt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84F8-D436-4087-9CA9-B8D440D21EB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D7DE-D841-47AB-B455-DE39B60B3B93}" type="slidenum">
              <a:rPr lang="ru-RU" altLang="en-US"/>
              <a:pPr/>
              <a:t>10</a:t>
            </a:fld>
            <a:endParaRPr lang="ru-RU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3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ru-RU" altLang="ru-RU" sz="2400"/>
              <a:t>Аномалии обновлений при наличии </a:t>
            </a:r>
            <a:r>
              <a:rPr lang="en-US" altLang="ru-RU" sz="2400"/>
              <a:t>MVD (</a:t>
            </a:r>
            <a:r>
              <a:rPr lang="ru-RU" altLang="ru-RU" sz="2400"/>
              <a:t>2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1900"/>
              <a:t>Поскольку для каждого служащего указываются все проекты, в которых он участвует, и все задания, которые он должен выполнять в этих проектах, для каждого допустимого значения переменной отношения СЛУЖ_ПРО_ЗАДАН должно выполняться следующее ограничение (</a:t>
            </a:r>
            <a:r>
              <a:rPr lang="en-US" altLang="ru-RU" sz="1900" i="1"/>
              <a:t>B</a:t>
            </a:r>
            <a:r>
              <a:rPr lang="ru-RU" altLang="ru-RU" sz="1900" i="1" baseline="-25000"/>
              <a:t>СПЗ</a:t>
            </a:r>
            <a:r>
              <a:rPr lang="ru-RU" altLang="ru-RU" sz="1900"/>
              <a:t> обозначает тело значения переменной отношения СЛУЖ_ПРО_ЗАДАН):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900"/>
              <a:t>	IF </a:t>
            </a:r>
            <a:br>
              <a:rPr lang="ru-RU" altLang="ru-RU" sz="1900"/>
            </a:br>
            <a:r>
              <a:rPr lang="ru-RU" altLang="ru-RU" sz="1900"/>
              <a:t>({&lt;СЛУ_НОМ,</a:t>
            </a:r>
            <a:r>
              <a:rPr lang="ru-RU" altLang="ru-RU" sz="1900" i="1"/>
              <a:t> сн</a:t>
            </a:r>
            <a:r>
              <a:rPr lang="ru-RU" altLang="ru-RU" sz="1900"/>
              <a:t>&gt;, &lt;ПРО_НОМ,</a:t>
            </a:r>
            <a:r>
              <a:rPr lang="ru-RU" altLang="ru-RU" sz="1900" i="1"/>
              <a:t> пн1</a:t>
            </a:r>
            <a:r>
              <a:rPr lang="ru-RU" altLang="ru-RU" sz="1900"/>
              <a:t>&gt;, &lt;СЛУ_ЗАДАН,</a:t>
            </a:r>
            <a:r>
              <a:rPr lang="ru-RU" altLang="ru-RU" sz="1900" i="1"/>
              <a:t> сз1</a:t>
            </a:r>
            <a:r>
              <a:rPr lang="ru-RU" altLang="ru-RU" sz="1900"/>
              <a:t>&gt;} </a:t>
            </a:r>
            <a:r>
              <a:rPr lang="ru-RU" altLang="ru-RU" sz="1900">
                <a:sym typeface="Symbol" panose="05050102010706020507" pitchFamily="18" charset="2"/>
              </a:rPr>
              <a:t></a:t>
            </a:r>
            <a:r>
              <a:rPr lang="ru-RU" altLang="ru-RU" sz="1900"/>
              <a:t> </a:t>
            </a:r>
            <a:r>
              <a:rPr lang="en-US" altLang="ru-RU" sz="1900" i="1"/>
              <a:t>B</a:t>
            </a:r>
            <a:r>
              <a:rPr lang="ru-RU" altLang="ru-RU" sz="1900" i="1" baseline="-25000"/>
              <a:t>СПЗ</a:t>
            </a:r>
            <a:r>
              <a:rPr lang="ru-RU" altLang="ru-RU" sz="1900"/>
              <a:t> AND </a:t>
            </a:r>
            <a:br>
              <a:rPr lang="ru-RU" altLang="ru-RU" sz="1900"/>
            </a:br>
            <a:r>
              <a:rPr lang="ru-RU" altLang="ru-RU" sz="1900"/>
              <a:t> {&lt;СЛУ_НОМ,</a:t>
            </a:r>
            <a:r>
              <a:rPr lang="ru-RU" altLang="ru-RU" sz="1900" i="1"/>
              <a:t> сн</a:t>
            </a:r>
            <a:r>
              <a:rPr lang="ru-RU" altLang="ru-RU" sz="1900"/>
              <a:t>&gt;, &lt;ПРО_НОМ,</a:t>
            </a:r>
            <a:r>
              <a:rPr lang="ru-RU" altLang="ru-RU" sz="1900" i="1"/>
              <a:t> пн2</a:t>
            </a:r>
            <a:r>
              <a:rPr lang="ru-RU" altLang="ru-RU" sz="1900"/>
              <a:t>&gt;, &lt;СЛУ_ЗАДАН,</a:t>
            </a:r>
            <a:r>
              <a:rPr lang="ru-RU" altLang="ru-RU" sz="1900" i="1"/>
              <a:t> сз2</a:t>
            </a:r>
            <a:r>
              <a:rPr lang="ru-RU" altLang="ru-RU" sz="1900"/>
              <a:t>&gt;} </a:t>
            </a:r>
            <a:r>
              <a:rPr lang="ru-RU" altLang="ru-RU" sz="1900">
                <a:sym typeface="Symbol" panose="05050102010706020507" pitchFamily="18" charset="2"/>
              </a:rPr>
              <a:t></a:t>
            </a:r>
            <a:r>
              <a:rPr lang="ru-RU" altLang="ru-RU" sz="1900"/>
              <a:t> </a:t>
            </a:r>
            <a:r>
              <a:rPr lang="en-US" altLang="ru-RU" sz="1900" i="1"/>
              <a:t>B</a:t>
            </a:r>
            <a:r>
              <a:rPr lang="ru-RU" altLang="ru-RU" sz="1900" i="1" baseline="-25000"/>
              <a:t>СПЗ</a:t>
            </a:r>
            <a:r>
              <a:rPr lang="ru-RU" altLang="ru-RU" sz="1900"/>
              <a:t> )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1900"/>
              <a:t>	THEN </a:t>
            </a:r>
            <a:br>
              <a:rPr lang="ru-RU" altLang="ru-RU" sz="1900"/>
            </a:br>
            <a:r>
              <a:rPr lang="ru-RU" altLang="ru-RU" sz="1900"/>
              <a:t>({&lt;СЛУ_НОМ,</a:t>
            </a:r>
            <a:r>
              <a:rPr lang="ru-RU" altLang="ru-RU" sz="1900" i="1"/>
              <a:t> сн</a:t>
            </a:r>
            <a:r>
              <a:rPr lang="ru-RU" altLang="ru-RU" sz="1900"/>
              <a:t>&gt;, &lt;ПРО_НОМ,</a:t>
            </a:r>
            <a:r>
              <a:rPr lang="ru-RU" altLang="ru-RU" sz="1900" i="1"/>
              <a:t> пн1</a:t>
            </a:r>
            <a:r>
              <a:rPr lang="ru-RU" altLang="ru-RU" sz="1900"/>
              <a:t>&gt;, &lt;СЛУ_ЗАДАН,</a:t>
            </a:r>
            <a:r>
              <a:rPr lang="ru-RU" altLang="ru-RU" sz="1900" i="1"/>
              <a:t> сз2</a:t>
            </a:r>
            <a:r>
              <a:rPr lang="ru-RU" altLang="ru-RU" sz="1900"/>
              <a:t>&gt;} </a:t>
            </a:r>
            <a:r>
              <a:rPr lang="ru-RU" altLang="ru-RU" sz="1900">
                <a:sym typeface="Symbol" panose="05050102010706020507" pitchFamily="18" charset="2"/>
              </a:rPr>
              <a:t></a:t>
            </a:r>
            <a:r>
              <a:rPr lang="ru-RU" altLang="ru-RU" sz="1900"/>
              <a:t> </a:t>
            </a:r>
            <a:r>
              <a:rPr lang="en-US" altLang="ru-RU" sz="1900" i="1"/>
              <a:t>B</a:t>
            </a:r>
            <a:r>
              <a:rPr lang="ru-RU" altLang="ru-RU" sz="1900" i="1" baseline="-25000"/>
              <a:t>СПЗ</a:t>
            </a:r>
            <a:r>
              <a:rPr lang="ru-RU" altLang="ru-RU" sz="1900"/>
              <a:t> AND </a:t>
            </a:r>
            <a:br>
              <a:rPr lang="ru-RU" altLang="ru-RU" sz="1900"/>
            </a:br>
            <a:r>
              <a:rPr lang="ru-RU" altLang="ru-RU" sz="1900"/>
              <a:t> {&lt;СЛУ_НОМ,</a:t>
            </a:r>
            <a:r>
              <a:rPr lang="ru-RU" altLang="ru-RU" sz="1900" i="1"/>
              <a:t> сн</a:t>
            </a:r>
            <a:r>
              <a:rPr lang="ru-RU" altLang="ru-RU" sz="1900"/>
              <a:t>&gt;, &lt;ПРО_НОМ,</a:t>
            </a:r>
            <a:r>
              <a:rPr lang="ru-RU" altLang="ru-RU" sz="1900" i="1"/>
              <a:t> пн2</a:t>
            </a:r>
            <a:r>
              <a:rPr lang="ru-RU" altLang="ru-RU" sz="1900"/>
              <a:t>&gt;, &lt;СЛУ_ЗАДАН,</a:t>
            </a:r>
            <a:r>
              <a:rPr lang="ru-RU" altLang="ru-RU" sz="1900" i="1"/>
              <a:t> сз1</a:t>
            </a:r>
            <a:r>
              <a:rPr lang="ru-RU" altLang="ru-RU" sz="1900"/>
              <a:t>&gt;} </a:t>
            </a:r>
            <a:r>
              <a:rPr lang="ru-RU" altLang="ru-RU" sz="1900">
                <a:sym typeface="Symbol" panose="05050102010706020507" pitchFamily="18" charset="2"/>
              </a:rPr>
              <a:t></a:t>
            </a:r>
            <a:r>
              <a:rPr lang="ru-RU" altLang="ru-RU" sz="1900"/>
              <a:t> </a:t>
            </a:r>
            <a:r>
              <a:rPr lang="en-US" altLang="ru-RU" sz="1900" i="1"/>
              <a:t>B</a:t>
            </a:r>
            <a:r>
              <a:rPr lang="ru-RU" altLang="ru-RU" sz="1900" i="1" baseline="-25000"/>
              <a:t>СПЗ</a:t>
            </a:r>
            <a:r>
              <a:rPr lang="ru-RU" altLang="ru-RU" sz="1900"/>
              <a:t> 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7187E-15AB-4D92-B452-3D8021B82D4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295F-0E93-4E20-A47B-2E0A72A4DFA6}" type="slidenum">
              <a:rPr lang="ru-RU" altLang="en-US"/>
              <a:pPr/>
              <a:t>11</a:t>
            </a:fld>
            <a:endParaRPr lang="ru-RU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4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ru-RU" altLang="ru-RU" sz="2400"/>
              <a:t>Аномалии обновлений при наличии </a:t>
            </a:r>
            <a:r>
              <a:rPr lang="en-US" altLang="ru-RU" sz="2400"/>
              <a:t>MVD (</a:t>
            </a:r>
            <a:r>
              <a:rPr lang="ru-RU" altLang="ru-RU" sz="2400"/>
              <a:t>3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Наличие такого ограничения (оно порождается наличием многозначной зависимости) приводит к тому, что при работе с отношением СЛУЖ_ПРО_ЗАДАН проявляются следующие аномалии обновления:</a:t>
            </a:r>
            <a:endParaRPr lang="ru-RU" altLang="ru-RU" sz="21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Добавление кортежа</a:t>
            </a:r>
            <a:r>
              <a:rPr lang="ru-RU" altLang="ru-RU" sz="2000"/>
              <a:t>. Если уже участвующий в проектах служащий присоединяется к новому проекту, то к телу значения переменной отношения СЛУЖ_ПРО_ЗАДАН требуется добавить столько кортежей, сколько заданий выполняет этот служащий</a:t>
            </a:r>
            <a:endParaRPr lang="ru-RU" altLang="ru-RU" sz="20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Удаление кортежей</a:t>
            </a:r>
            <a:r>
              <a:rPr lang="ru-RU" altLang="ru-RU" sz="2000"/>
              <a:t>. Если служащий прекращает участие в проектах, то отсутствует возможность сохранить данные о заданиях, которые он может выполнять</a:t>
            </a:r>
            <a:endParaRPr lang="ru-RU" altLang="ru-RU" sz="2000" i="1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Модификация кортежей</a:t>
            </a:r>
            <a:r>
              <a:rPr lang="ru-RU" altLang="ru-RU" sz="2000"/>
              <a:t>. При изменении одного из заданий служащего необходимо изменить значение атрибута СЛУ_ЗАДАН в стольких кортежах, в скольких проектах участвует служащий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20D6-0690-4AFA-98AF-95191664278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CB9C-DAB9-437C-9683-0DF2FB415D24}" type="slidenum">
              <a:rPr lang="ru-RU" altLang="en-US"/>
              <a:pPr/>
              <a:t>12</a:t>
            </a:fld>
            <a:endParaRPr lang="ru-RU" alt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5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ru-RU" altLang="ru-RU" sz="2400"/>
              <a:t>Аномалии обновлений при наличии </a:t>
            </a:r>
            <a:r>
              <a:rPr lang="en-US" altLang="ru-RU" sz="2400"/>
              <a:t>MVD (</a:t>
            </a:r>
            <a:r>
              <a:rPr lang="ru-RU" altLang="ru-RU" sz="2400"/>
              <a:t>4</a:t>
            </a:r>
            <a:r>
              <a:rPr lang="en-US" altLang="ru-RU" sz="2400"/>
              <a:t>)</a:t>
            </a:r>
            <a:endParaRPr lang="ru-RU" altLang="ru-RU" sz="2400"/>
          </a:p>
        </p:txBody>
      </p:sp>
      <p:pic>
        <p:nvPicPr>
          <p:cNvPr id="43014" name="Picture 6" descr="4NF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844675"/>
            <a:ext cx="2816225" cy="38893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611188" y="1916113"/>
            <a:ext cx="4824412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Трудности, связанные с обновлением переменной отношения СЛУЖ_ПРО_ЗАДАН, решаются путем его декомпозиции на две переменных отношений: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СЛУЖ_ПРО_НОМ {СЛУ_НОМ, ПРО_НОМ} и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СЛУЖ_ЗАДАНИЕ {СЛУ_НОМ, СЛУ_ЗАДАН}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AEF8B-BC55-455C-93DC-9820946B75D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EF6D-A07C-48E9-BAD0-FAC183762CEC}" type="slidenum">
              <a:rPr lang="ru-RU" altLang="en-US"/>
              <a:pPr/>
              <a:t>13</a:t>
            </a:fld>
            <a:endParaRPr lang="ru-RU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6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ru-RU" altLang="ru-RU" sz="2400"/>
              <a:t>Аномалии обновлений при наличии </a:t>
            </a:r>
            <a:r>
              <a:rPr lang="en-US" altLang="ru-RU" sz="2400"/>
              <a:t>MVD (</a:t>
            </a:r>
            <a:r>
              <a:rPr lang="ru-RU" altLang="ru-RU" sz="2400"/>
              <a:t>5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Легко видеть, что эта декомпозиция является декомпозицией без потерь и что она решает перечисленные выше проблемы с обновлением переменной отношения СЛУЖ_ПРО_ЗАДАН:</a:t>
            </a:r>
            <a:endParaRPr lang="ru-RU" altLang="ru-RU" sz="2100" i="1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Добавление кортежа</a:t>
            </a:r>
            <a:r>
              <a:rPr lang="ru-RU" altLang="ru-RU" sz="2000"/>
              <a:t>. Если некоторый уже участвующий в проектах служащий присоединяется к новому проекту, то к телу значения переменной отношения СЛУЖ_ПРО_НОМ требуется добавить один кортеж, соответствующий новому проекту</a:t>
            </a:r>
            <a:endParaRPr lang="ru-RU" altLang="ru-RU" sz="2000" i="1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Удаление кортежей</a:t>
            </a:r>
            <a:r>
              <a:rPr lang="ru-RU" altLang="ru-RU" sz="2000"/>
              <a:t>. Если служащий прекращает участие в проектах, то данные о заданиях, которые он может выполнять, остаются в отношении СЛУЖ_ЗАДАНИЕ</a:t>
            </a:r>
            <a:endParaRPr lang="ru-RU" altLang="ru-RU" sz="2000" i="1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 i="1"/>
              <a:t>Модификация кортежей</a:t>
            </a:r>
            <a:r>
              <a:rPr lang="ru-RU" altLang="ru-RU" sz="2000"/>
              <a:t>. При изменении одного из заданий сотрудника достаточно изменить значение атрибута СЛУ_ЗАДАН в одном кортеже отношения СЛУЖ_ЗАДАНИЕ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97420-8F04-4522-9955-53E863DF8EE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2F7D7-D693-40E4-BCCE-3F5FDE3006E1}" type="slidenum">
              <a:rPr lang="ru-RU" altLang="en-US"/>
              <a:pPr/>
              <a:t>14</a:t>
            </a:fld>
            <a:endParaRPr lang="ru-RU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7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(1)</a:t>
            </a:r>
            <a:r>
              <a:rPr lang="ru-RU" altLang="ru-RU" sz="3800"/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Заметим, что последний вариант переменной отношения СЛУЖ_ПРО_ЗАДАН находится в BCNF, поскольку все атрибуты заголовка отношения входят в состав единственно возможного ключа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этом отношении вообще отсутствуют нетривиальные FD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Поэтому ранее обсуждавшиеся принципы нормализации здесь неприменимы, но, тем не менее, мы получили полезную декомпозицию.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 случае этого варианта отношения СЛУЖ_ПРО_ЗАДАН мы имеем дело с новым видом зависимости, впервые обнаруженным Роном Фейджином в 1971 г. 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Фейджин назвал зависимости этого вида многозначными (multi-valued dependency – MVD)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Многозначная зависимость атрибута </a:t>
            </a:r>
            <a:r>
              <a:rPr lang="en-US" altLang="ru-RU" sz="1900"/>
              <a:t>A </a:t>
            </a:r>
            <a:r>
              <a:rPr lang="ru-RU" altLang="ru-RU" sz="1900"/>
              <a:t>от атрибута </a:t>
            </a:r>
            <a:r>
              <a:rPr lang="en-US" altLang="ru-RU" sz="1900"/>
              <a:t>B</a:t>
            </a:r>
            <a:r>
              <a:rPr lang="ru-RU" altLang="ru-RU" sz="1900"/>
              <a:t> обозначается, как </a:t>
            </a:r>
            <a:r>
              <a:rPr lang="en-US" altLang="ru-RU" sz="1900"/>
              <a:t>A </a:t>
            </a:r>
            <a:r>
              <a:rPr lang="ru-RU" altLang="ru-RU" sz="1900">
                <a:sym typeface="Symbol" panose="05050102010706020507" pitchFamily="18" charset="2"/>
              </a:rPr>
              <a:t></a:t>
            </a:r>
            <a:r>
              <a:rPr lang="ru-RU" altLang="ru-RU" sz="1900"/>
              <a:t> </a:t>
            </a:r>
            <a:r>
              <a:rPr lang="en-US" altLang="ru-RU" sz="1900"/>
              <a:t>B</a:t>
            </a:r>
            <a:endParaRPr lang="ru-RU" altLang="ru-RU" sz="1900"/>
          </a:p>
          <a:p>
            <a:pPr>
              <a:lnSpc>
                <a:spcPct val="80000"/>
              </a:lnSpc>
            </a:pPr>
            <a:r>
              <a:rPr lang="ru-RU" altLang="ru-RU" sz="1900"/>
              <a:t>Как мы увидим немного позже, MVD является обобщением понятия FD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1EB48-25CE-442D-BF5D-1C2BB7FF34C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BA32-1B16-46E8-94C7-E07EDFB7D38F}" type="slidenum">
              <a:rPr lang="ru-RU" altLang="en-US"/>
              <a:pPr/>
              <a:t>15</a:t>
            </a:fld>
            <a:endParaRPr lang="ru-RU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8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2</a:t>
            </a:r>
            <a:r>
              <a:rPr lang="en-US" altLang="ru-RU" sz="24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В отношении СЛУЖ_ПРО_ЗАДАН выполняются две MVD: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СЛУ_НОМ </a:t>
            </a:r>
            <a:r>
              <a:rPr lang="ru-RU" altLang="ru-RU" sz="1700">
                <a:sym typeface="Symbol" panose="05050102010706020507" pitchFamily="18" charset="2"/>
              </a:rPr>
              <a:t></a:t>
            </a:r>
            <a:r>
              <a:rPr lang="ru-RU" altLang="ru-RU" sz="1700"/>
              <a:t> ПРО_НОМ 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СЛУ_НОМ </a:t>
            </a:r>
            <a:r>
              <a:rPr lang="ru-RU" altLang="ru-RU" sz="1700">
                <a:sym typeface="Symbol" panose="05050102010706020507" pitchFamily="18" charset="2"/>
              </a:rPr>
              <a:t></a:t>
            </a:r>
            <a:r>
              <a:rPr lang="ru-RU" altLang="ru-RU" sz="1700"/>
              <a:t> СЛУ_ЗАДАН</a:t>
            </a:r>
          </a:p>
          <a:p>
            <a:pPr>
              <a:lnSpc>
                <a:spcPct val="90000"/>
              </a:lnSpc>
            </a:pPr>
            <a:r>
              <a:rPr lang="ru-RU" altLang="ru-RU" sz="1900"/>
              <a:t>Первая MVD означает, что каждому значению атрибута СЛУ_НОМ соответствует определяемое только этим значением множество значений атрибута ПРО_НОМ</a:t>
            </a:r>
          </a:p>
          <a:p>
            <a:pPr>
              <a:lnSpc>
                <a:spcPct val="90000"/>
              </a:lnSpc>
            </a:pPr>
            <a:r>
              <a:rPr lang="ru-RU" altLang="ru-RU" sz="1900"/>
              <a:t>Другими словами, в результате вычисления алгебраического выражения</a:t>
            </a:r>
            <a:br>
              <a:rPr lang="ru-RU" altLang="ru-RU" sz="1900"/>
            </a:br>
            <a:r>
              <a:rPr lang="ru-RU" altLang="ru-RU" sz="1900"/>
              <a:t> (СЛУЖ_ПРО_ЗАДАН</a:t>
            </a:r>
            <a:r>
              <a:rPr lang="ru-RU" altLang="ru-RU" sz="1900" b="1"/>
              <a:t> </a:t>
            </a:r>
            <a:br>
              <a:rPr lang="ru-RU" altLang="ru-RU" sz="1900" b="1"/>
            </a:br>
            <a:r>
              <a:rPr lang="ru-RU" altLang="ru-RU" sz="1900"/>
              <a:t>WHERE (СЛУ_НОМ</a:t>
            </a:r>
            <a:r>
              <a:rPr lang="ru-RU" altLang="ru-RU" sz="1900" b="1"/>
              <a:t> </a:t>
            </a:r>
            <a:r>
              <a:rPr lang="ru-RU" altLang="ru-RU" sz="1900"/>
              <a:t>= </a:t>
            </a:r>
            <a:r>
              <a:rPr lang="ru-RU" altLang="ru-RU" sz="1900" i="1"/>
              <a:t>сн </a:t>
            </a:r>
            <a:r>
              <a:rPr lang="ru-RU" altLang="ru-RU" sz="1900"/>
              <a:t>AND СЛУ_ЗАДАН</a:t>
            </a:r>
            <a:r>
              <a:rPr lang="ru-RU" altLang="ru-RU" sz="1900" b="1"/>
              <a:t> </a:t>
            </a:r>
            <a:r>
              <a:rPr lang="ru-RU" altLang="ru-RU" sz="1900"/>
              <a:t>= </a:t>
            </a:r>
            <a:r>
              <a:rPr lang="ru-RU" altLang="ru-RU" sz="1900" i="1"/>
              <a:t>сз</a:t>
            </a:r>
            <a:r>
              <a:rPr lang="ru-RU" altLang="ru-RU" sz="1900"/>
              <a:t>))</a:t>
            </a:r>
            <a:br>
              <a:rPr lang="ru-RU" altLang="ru-RU" sz="1900"/>
            </a:br>
            <a:r>
              <a:rPr lang="ru-RU" altLang="ru-RU" sz="1900"/>
              <a:t>PROJECT {ПРО_НОМ}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1900"/>
              <a:t>	для фиксированного допустимого значения </a:t>
            </a:r>
            <a:r>
              <a:rPr lang="ru-RU" altLang="ru-RU" sz="1900" i="1"/>
              <a:t>сн </a:t>
            </a:r>
            <a:r>
              <a:rPr lang="ru-RU" altLang="ru-RU" sz="1900"/>
              <a:t>и любого допустимого значения </a:t>
            </a:r>
            <a:r>
              <a:rPr lang="ru-RU" altLang="ru-RU" sz="1900" i="1"/>
              <a:t>сз </a:t>
            </a:r>
            <a:r>
              <a:rPr lang="ru-RU" altLang="ru-RU" sz="1900"/>
              <a:t>мы всегда получим одно и то же множество значений атрибута ПРО_НОМ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Аналогично трактуется вторая MVD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933E-A09D-4058-AE27-D8B0210D8C5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A95F5-6823-4D18-A2DA-87E0294C3784}" type="slidenum">
              <a:rPr lang="ru-RU" altLang="en-US"/>
              <a:pPr/>
              <a:t>16</a:t>
            </a:fld>
            <a:endParaRPr lang="ru-RU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9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3</a:t>
            </a:r>
            <a:r>
              <a:rPr lang="en-US" altLang="ru-RU" sz="24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 b="1"/>
              <a:t>Определение 6.1. Многозначная зависимость</a:t>
            </a:r>
            <a:r>
              <a:rPr lang="ru-RU" altLang="ru-RU" sz="2600"/>
              <a:t/>
            </a:r>
            <a:br>
              <a:rPr lang="ru-RU" altLang="ru-RU" sz="2600"/>
            </a:br>
            <a:r>
              <a:rPr lang="ru-RU" altLang="ru-RU" sz="2600"/>
              <a:t/>
            </a:r>
            <a:br>
              <a:rPr lang="ru-RU" altLang="ru-RU" sz="2600"/>
            </a:br>
            <a:r>
              <a:rPr lang="ru-RU" altLang="ru-RU" sz="2600"/>
              <a:t>В переменной отношения</a:t>
            </a:r>
            <a:r>
              <a:rPr lang="ru-RU" altLang="ru-RU" sz="2600" i="1"/>
              <a:t> r </a:t>
            </a:r>
            <a:r>
              <a:rPr lang="ru-RU" altLang="ru-RU" sz="2600"/>
              <a:t>с атрибутами </a:t>
            </a:r>
            <a:r>
              <a:rPr lang="ru-RU" altLang="ru-RU" sz="2600" i="1"/>
              <a:t>A</a:t>
            </a:r>
            <a:r>
              <a:rPr lang="ru-RU" altLang="ru-RU" sz="2600"/>
              <a:t>, </a:t>
            </a:r>
            <a:r>
              <a:rPr lang="ru-RU" altLang="ru-RU" sz="2600" i="1"/>
              <a:t>B</a:t>
            </a:r>
            <a:r>
              <a:rPr lang="ru-RU" altLang="ru-RU" sz="2600"/>
              <a:t>, </a:t>
            </a:r>
            <a:r>
              <a:rPr lang="ru-RU" altLang="ru-RU" sz="2600" i="1"/>
              <a:t>C </a:t>
            </a:r>
            <a:r>
              <a:rPr lang="ru-RU" altLang="ru-RU" sz="2600"/>
              <a:t>(в общем случае, составными) имеется многозначная зависимость </a:t>
            </a:r>
            <a:r>
              <a:rPr lang="ru-RU" altLang="ru-RU" sz="2600" i="1"/>
              <a:t>B </a:t>
            </a:r>
            <a:r>
              <a:rPr lang="ru-RU" altLang="ru-RU" sz="2600"/>
              <a:t>от </a:t>
            </a:r>
            <a:r>
              <a:rPr lang="ru-RU" altLang="ru-RU" sz="2600" i="1"/>
              <a:t>A </a:t>
            </a:r>
            <a:r>
              <a:rPr lang="ru-RU" altLang="ru-RU" sz="2600"/>
              <a:t>(MVD</a:t>
            </a:r>
            <a:r>
              <a:rPr lang="ru-RU" altLang="ru-RU" sz="2600" i="1"/>
              <a:t> </a:t>
            </a:r>
            <a:r>
              <a:rPr lang="en-US" altLang="ru-RU" sz="2600" i="1"/>
              <a:t>A </a:t>
            </a:r>
            <a:r>
              <a:rPr lang="ru-RU" altLang="ru-RU" sz="2600">
                <a:sym typeface="Symbol" panose="05050102010706020507" pitchFamily="18" charset="2"/>
              </a:rPr>
              <a:t></a:t>
            </a:r>
            <a:r>
              <a:rPr lang="ru-RU" altLang="ru-RU" sz="2600"/>
              <a:t> </a:t>
            </a:r>
            <a:r>
              <a:rPr lang="en-US" altLang="ru-RU" sz="2600" i="1"/>
              <a:t>B</a:t>
            </a:r>
            <a:r>
              <a:rPr lang="ru-RU" altLang="ru-RU" sz="2600"/>
              <a:t>) в том и только в том случае, когда множество значений атрибута </a:t>
            </a:r>
            <a:r>
              <a:rPr lang="ru-RU" altLang="ru-RU" sz="2600" i="1"/>
              <a:t>B</a:t>
            </a:r>
            <a:r>
              <a:rPr lang="ru-RU" altLang="ru-RU" sz="2600"/>
              <a:t>, соответствующее паре значений атрибутов </a:t>
            </a:r>
            <a:r>
              <a:rPr lang="ru-RU" altLang="ru-RU" sz="2600" i="1"/>
              <a:t>A </a:t>
            </a:r>
            <a:r>
              <a:rPr lang="ru-RU" altLang="ru-RU" sz="2600"/>
              <a:t>и </a:t>
            </a:r>
            <a:r>
              <a:rPr lang="ru-RU" altLang="ru-RU" sz="2600" i="1"/>
              <a:t>C</a:t>
            </a:r>
            <a:r>
              <a:rPr lang="ru-RU" altLang="ru-RU" sz="2600"/>
              <a:t>, зависит от значения </a:t>
            </a:r>
            <a:r>
              <a:rPr lang="ru-RU" altLang="ru-RU" sz="2600" i="1"/>
              <a:t>A </a:t>
            </a:r>
            <a:r>
              <a:rPr lang="ru-RU" altLang="ru-RU" sz="2600"/>
              <a:t>и не зависит от значения </a:t>
            </a:r>
            <a:r>
              <a:rPr lang="ru-RU" altLang="ru-RU" sz="2600" i="1"/>
              <a:t>C</a:t>
            </a:r>
            <a:br>
              <a:rPr lang="ru-RU" altLang="ru-RU" sz="2600" i="1"/>
            </a:br>
            <a:endParaRPr lang="ru-RU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Многозначные зависимости обладают интересным свойством «двойственности», которое демонстрирует следующая лемма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97F3-D6D2-418F-AD48-2B4876A1A272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7A6B-5CF2-492F-B5E5-435AA5CCAE3B}" type="slidenum">
              <a:rPr lang="ru-RU" altLang="en-US"/>
              <a:pPr/>
              <a:t>17</a:t>
            </a:fld>
            <a:endParaRPr lang="ru-RU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10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4</a:t>
            </a:r>
            <a:r>
              <a:rPr lang="en-US" altLang="ru-RU" sz="24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700" b="1"/>
              <a:t>Лемма Фейджина</a:t>
            </a:r>
            <a:r>
              <a:rPr lang="ru-RU" altLang="ru-RU" sz="1700"/>
              <a:t/>
            </a:r>
            <a:br>
              <a:rPr lang="ru-RU" altLang="ru-RU" sz="1700"/>
            </a:br>
            <a:r>
              <a:rPr lang="ru-RU" altLang="ru-RU" sz="1700"/>
              <a:t/>
            </a:r>
            <a:br>
              <a:rPr lang="ru-RU" altLang="ru-RU" sz="1700"/>
            </a:br>
            <a:r>
              <a:rPr lang="ru-RU" altLang="ru-RU" sz="1700"/>
              <a:t>В отношении </a:t>
            </a:r>
            <a:r>
              <a:rPr lang="ru-RU" altLang="ru-RU" sz="1700" i="1"/>
              <a:t>r </a:t>
            </a:r>
            <a:r>
              <a:rPr lang="ru-RU" altLang="ru-RU" sz="1700"/>
              <a:t>{</a:t>
            </a:r>
            <a:r>
              <a:rPr lang="ru-RU" altLang="ru-RU" sz="1700" i="1"/>
              <a:t>A</a:t>
            </a:r>
            <a:r>
              <a:rPr lang="ru-RU" altLang="ru-RU" sz="1700"/>
              <a:t>, </a:t>
            </a:r>
            <a:r>
              <a:rPr lang="ru-RU" altLang="ru-RU" sz="1700" i="1"/>
              <a:t>B</a:t>
            </a:r>
            <a:r>
              <a:rPr lang="ru-RU" altLang="ru-RU" sz="1700"/>
              <a:t>, </a:t>
            </a:r>
            <a:r>
              <a:rPr lang="ru-RU" altLang="ru-RU" sz="1700" i="1"/>
              <a:t>C</a:t>
            </a:r>
            <a:r>
              <a:rPr lang="ru-RU" altLang="ru-RU" sz="1700"/>
              <a:t>} выполняется MVD </a:t>
            </a:r>
            <a:r>
              <a:rPr lang="en-US" altLang="ru-RU" sz="1700" i="1"/>
              <a:t>A </a:t>
            </a:r>
            <a:r>
              <a:rPr lang="ru-RU" altLang="ru-RU" sz="1700">
                <a:sym typeface="Symbol" panose="05050102010706020507" pitchFamily="18" charset="2"/>
              </a:rPr>
              <a:t></a:t>
            </a:r>
            <a:r>
              <a:rPr lang="ru-RU" altLang="ru-RU" sz="1700"/>
              <a:t> </a:t>
            </a:r>
            <a:r>
              <a:rPr lang="en-US" altLang="ru-RU" sz="1700" i="1"/>
              <a:t>B</a:t>
            </a:r>
            <a:r>
              <a:rPr lang="en-US" altLang="ru-RU" sz="1700"/>
              <a:t> </a:t>
            </a:r>
            <a:r>
              <a:rPr lang="ru-RU" altLang="ru-RU" sz="1700"/>
              <a:t>в том и только в том случае, когда выполняется MVD </a:t>
            </a:r>
            <a:r>
              <a:rPr lang="en-US" altLang="ru-RU" sz="1700" i="1"/>
              <a:t>A </a:t>
            </a:r>
            <a:r>
              <a:rPr lang="ru-RU" altLang="ru-RU" sz="1700">
                <a:sym typeface="Symbol" panose="05050102010706020507" pitchFamily="18" charset="2"/>
              </a:rPr>
              <a:t></a:t>
            </a:r>
            <a:r>
              <a:rPr lang="ru-RU" altLang="ru-RU" sz="1700"/>
              <a:t> </a:t>
            </a:r>
            <a:r>
              <a:rPr lang="en-US" altLang="ru-RU" sz="1700" i="1"/>
              <a:t>C</a:t>
            </a:r>
            <a:r>
              <a:rPr lang="ru-RU" altLang="ru-RU" sz="1700"/>
              <a:t/>
            </a:r>
            <a:br>
              <a:rPr lang="ru-RU" altLang="ru-RU" sz="1700"/>
            </a:br>
            <a:endParaRPr lang="ru-RU" altLang="ru-RU" sz="1700"/>
          </a:p>
          <a:p>
            <a:pPr>
              <a:lnSpc>
                <a:spcPct val="80000"/>
              </a:lnSpc>
            </a:pPr>
            <a:r>
              <a:rPr lang="ru-RU" altLang="ru-RU" sz="1700"/>
              <a:t>Докажем достаточность условия леммы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Пусть выполняется MVD </a:t>
            </a:r>
            <a:r>
              <a:rPr lang="en-US" altLang="ru-RU" sz="1600" i="1"/>
              <a:t>A </a:t>
            </a:r>
            <a:r>
              <a:rPr lang="ru-RU" altLang="ru-RU" sz="1600">
                <a:sym typeface="Symbol" panose="05050102010706020507" pitchFamily="18" charset="2"/>
              </a:rPr>
              <a:t></a:t>
            </a:r>
            <a:r>
              <a:rPr lang="ru-RU" altLang="ru-RU" sz="1600"/>
              <a:t> </a:t>
            </a:r>
            <a:r>
              <a:rPr lang="en-US" altLang="ru-RU" sz="1600" i="1"/>
              <a:t>B</a:t>
            </a:r>
            <a:endParaRPr lang="ru-RU" altLang="ru-RU" sz="16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Пусть </a:t>
            </a:r>
            <a:r>
              <a:rPr lang="en-US" altLang="ru-RU" sz="1600" i="1"/>
              <a:t>R</a:t>
            </a:r>
            <a:r>
              <a:rPr lang="ru-RU" altLang="ru-RU" sz="1600"/>
              <a:t> – некоторое значение переменной отношения </a:t>
            </a:r>
            <a:r>
              <a:rPr lang="en-US" altLang="ru-RU" sz="1600" i="1"/>
              <a:t>r</a:t>
            </a:r>
            <a:r>
              <a:rPr lang="ru-RU" altLang="ru-RU" sz="1600"/>
              <a:t>, удовлетворяющее этой зависимости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Пусть </a:t>
            </a:r>
            <a:r>
              <a:rPr lang="en-US" altLang="ru-RU" sz="1600" i="1"/>
              <a:t>a </a:t>
            </a:r>
            <a:r>
              <a:rPr lang="ru-RU" altLang="ru-RU" sz="1600"/>
              <a:t>обозначает значение атрибута </a:t>
            </a:r>
            <a:r>
              <a:rPr lang="en-US" altLang="ru-RU" sz="1600" i="1"/>
              <a:t>A </a:t>
            </a:r>
            <a:r>
              <a:rPr lang="ru-RU" altLang="ru-RU" sz="1600"/>
              <a:t>в некотором кортеже </a:t>
            </a:r>
            <a:r>
              <a:rPr lang="en-US" altLang="ru-RU" sz="1600" i="1"/>
              <a:t>BR</a:t>
            </a:r>
            <a:r>
              <a:rPr lang="ru-RU" altLang="ru-RU" sz="1600"/>
              <a:t>, {</a:t>
            </a:r>
            <a:r>
              <a:rPr lang="ru-RU" altLang="ru-RU" sz="1600" i="1"/>
              <a:t>b</a:t>
            </a:r>
            <a:r>
              <a:rPr lang="ru-RU" altLang="ru-RU" sz="1600"/>
              <a:t>} и {</a:t>
            </a:r>
            <a:r>
              <a:rPr lang="en-US" altLang="ru-RU" sz="1600" i="1"/>
              <a:t>c</a:t>
            </a:r>
            <a:r>
              <a:rPr lang="ru-RU" altLang="ru-RU" sz="1600"/>
              <a:t>} – множества значений атрибутов </a:t>
            </a:r>
            <a:r>
              <a:rPr lang="en-US" altLang="ru-RU" sz="1600" i="1"/>
              <a:t>B</a:t>
            </a:r>
            <a:r>
              <a:rPr lang="ru-RU" altLang="ru-RU" sz="1600"/>
              <a:t> и </a:t>
            </a:r>
            <a:r>
              <a:rPr lang="en-US" altLang="ru-RU" sz="1600" i="1"/>
              <a:t>C</a:t>
            </a:r>
            <a:r>
              <a:rPr lang="ru-RU" altLang="ru-RU" sz="1600"/>
              <a:t> соответственно, взятых из всех кортежей тела </a:t>
            </a:r>
            <a:r>
              <a:rPr lang="en-US" altLang="ru-RU" sz="1600" i="1"/>
              <a:t>BR</a:t>
            </a:r>
            <a:r>
              <a:rPr lang="ru-RU" altLang="ru-RU" sz="1600"/>
              <a:t>, в которых значением атрибута </a:t>
            </a:r>
            <a:r>
              <a:rPr lang="en-US" altLang="ru-RU" sz="1600" i="1"/>
              <a:t>A </a:t>
            </a:r>
            <a:r>
              <a:rPr lang="ru-RU" altLang="ru-RU" sz="1600"/>
              <a:t>является </a:t>
            </a:r>
            <a:r>
              <a:rPr lang="en-US" altLang="ru-RU" sz="1600" i="1"/>
              <a:t>a</a:t>
            </a:r>
            <a:endParaRPr lang="ru-RU" altLang="ru-RU" sz="16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Предположим, что для этого значения </a:t>
            </a:r>
            <a:r>
              <a:rPr lang="en-US" altLang="ru-RU" sz="1600" i="1"/>
              <a:t>a</a:t>
            </a:r>
            <a:r>
              <a:rPr lang="ru-RU" altLang="ru-RU" sz="1600"/>
              <a:t> MVD </a:t>
            </a:r>
            <a:r>
              <a:rPr lang="en-US" altLang="ru-RU" sz="1600" i="1"/>
              <a:t>A </a:t>
            </a:r>
            <a:r>
              <a:rPr lang="ru-RU" altLang="ru-RU" sz="1600">
                <a:sym typeface="Symbol" panose="05050102010706020507" pitchFamily="18" charset="2"/>
              </a:rPr>
              <a:t></a:t>
            </a:r>
            <a:r>
              <a:rPr lang="ru-RU" altLang="ru-RU" sz="1600"/>
              <a:t> </a:t>
            </a:r>
            <a:r>
              <a:rPr lang="en-US" altLang="ru-RU" sz="1600" i="1"/>
              <a:t>C</a:t>
            </a:r>
            <a:r>
              <a:rPr lang="en-US" altLang="ru-RU" sz="1600"/>
              <a:t> </a:t>
            </a:r>
            <a:r>
              <a:rPr lang="ru-RU" altLang="ru-RU" sz="1600"/>
              <a:t>не выполняется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Это означает, что существует значение </a:t>
            </a:r>
            <a:r>
              <a:rPr lang="en-US" altLang="ru-RU" sz="1600" i="1"/>
              <a:t>c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{</a:t>
            </a:r>
            <a:r>
              <a:rPr lang="en-US" altLang="ru-RU" sz="1600" i="1"/>
              <a:t>c</a:t>
            </a:r>
            <a:r>
              <a:rPr lang="ru-RU" altLang="ru-RU" sz="1600"/>
              <a:t>}, что для него найдется такое значение </a:t>
            </a:r>
            <a:r>
              <a:rPr lang="ru-RU" altLang="ru-RU" sz="1600" i="1"/>
              <a:t>b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{</a:t>
            </a:r>
            <a:r>
              <a:rPr lang="ru-RU" altLang="ru-RU" sz="1600" i="1"/>
              <a:t>b</a:t>
            </a:r>
            <a:r>
              <a:rPr lang="ru-RU" altLang="ru-RU" sz="1600"/>
              <a:t>}, что кортеж {&lt;</a:t>
            </a:r>
            <a:r>
              <a:rPr lang="en-US" altLang="ru-RU" sz="1600" i="1"/>
              <a:t>A</a:t>
            </a:r>
            <a:r>
              <a:rPr lang="ru-RU" altLang="ru-RU" sz="1600" i="1"/>
              <a:t>, a</a:t>
            </a:r>
            <a:r>
              <a:rPr lang="ru-RU" altLang="ru-RU" sz="1600"/>
              <a:t>&gt;, &lt;</a:t>
            </a:r>
            <a:r>
              <a:rPr lang="en-US" altLang="ru-RU" sz="1600" i="1"/>
              <a:t>B</a:t>
            </a:r>
            <a:r>
              <a:rPr lang="ru-RU" altLang="ru-RU" sz="1600" i="1"/>
              <a:t>, b</a:t>
            </a:r>
            <a:r>
              <a:rPr lang="ru-RU" altLang="ru-RU" sz="1600"/>
              <a:t>&gt;, &lt;</a:t>
            </a:r>
            <a:r>
              <a:rPr lang="en-US" altLang="ru-RU" sz="1600" i="1"/>
              <a:t>C</a:t>
            </a:r>
            <a:r>
              <a:rPr lang="ru-RU" altLang="ru-RU" sz="1600" i="1"/>
              <a:t>, c</a:t>
            </a:r>
            <a:r>
              <a:rPr lang="ru-RU" altLang="ru-RU" sz="1600"/>
              <a:t>&gt;}</a:t>
            </a:r>
            <a:r>
              <a:rPr lang="ru-RU" altLang="ru-RU" sz="1600">
                <a:sym typeface="Symbol" panose="05050102010706020507" pitchFamily="18" charset="2"/>
              </a:rPr>
              <a:t></a:t>
            </a:r>
            <a:r>
              <a:rPr lang="ru-RU" altLang="ru-RU" sz="1600"/>
              <a:t> </a:t>
            </a:r>
            <a:r>
              <a:rPr lang="en-US" altLang="ru-RU" sz="1600" i="1"/>
              <a:t>BR</a:t>
            </a:r>
            <a:endParaRPr lang="ru-RU" altLang="ru-RU" sz="160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Но это противоречит наличию MVD </a:t>
            </a:r>
            <a:r>
              <a:rPr lang="en-US" altLang="ru-RU" sz="1600" i="1"/>
              <a:t>A </a:t>
            </a:r>
            <a:r>
              <a:rPr lang="ru-RU" altLang="ru-RU" sz="1600">
                <a:sym typeface="Symbol" panose="05050102010706020507" pitchFamily="18" charset="2"/>
              </a:rPr>
              <a:t></a:t>
            </a:r>
            <a:r>
              <a:rPr lang="ru-RU" altLang="ru-RU" sz="1600"/>
              <a:t> </a:t>
            </a:r>
            <a:r>
              <a:rPr lang="en-US" altLang="ru-RU" sz="1600" i="1"/>
              <a:t>B </a:t>
            </a:r>
            <a:r>
              <a:rPr lang="ru-RU" altLang="ru-RU" sz="1600"/>
              <a:t>({</a:t>
            </a:r>
            <a:r>
              <a:rPr lang="en-US" altLang="ru-RU" sz="1600" i="1"/>
              <a:t>b</a:t>
            </a:r>
            <a:r>
              <a:rPr lang="ru-RU" altLang="ru-RU" sz="1600"/>
              <a:t>} зависит только от </a:t>
            </a:r>
            <a:r>
              <a:rPr lang="en-US" altLang="ru-RU" sz="1600" i="1"/>
              <a:t>a</a:t>
            </a:r>
            <a:r>
              <a:rPr lang="ru-RU" altLang="ru-RU" sz="1600"/>
              <a:t>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Следовательно, если выполняется MVD </a:t>
            </a:r>
            <a:r>
              <a:rPr lang="en-US" altLang="ru-RU" sz="1600" i="1"/>
              <a:t>A </a:t>
            </a:r>
            <a:r>
              <a:rPr lang="ru-RU" altLang="ru-RU" sz="1600">
                <a:sym typeface="Symbol" panose="05050102010706020507" pitchFamily="18" charset="2"/>
              </a:rPr>
              <a:t></a:t>
            </a:r>
            <a:r>
              <a:rPr lang="ru-RU" altLang="ru-RU" sz="1600"/>
              <a:t> </a:t>
            </a:r>
            <a:r>
              <a:rPr lang="en-US" altLang="ru-RU" sz="1600" i="1"/>
              <a:t>B</a:t>
            </a:r>
            <a:r>
              <a:rPr lang="ru-RU" altLang="ru-RU" sz="1600"/>
              <a:t>, то выполняется и MVD </a:t>
            </a:r>
            <a:r>
              <a:rPr lang="en-US" altLang="ru-RU" sz="1600" i="1"/>
              <a:t>A </a:t>
            </a:r>
            <a:r>
              <a:rPr lang="ru-RU" altLang="ru-RU" sz="1600">
                <a:sym typeface="Symbol" panose="05050102010706020507" pitchFamily="18" charset="2"/>
              </a:rPr>
              <a:t></a:t>
            </a:r>
            <a:r>
              <a:rPr lang="ru-RU" altLang="ru-RU" sz="1600"/>
              <a:t> </a:t>
            </a:r>
            <a:r>
              <a:rPr lang="en-US" altLang="ru-RU" sz="1600" i="1"/>
              <a:t>C</a:t>
            </a:r>
            <a:r>
              <a:rPr lang="ru-RU" altLang="ru-RU" sz="15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700"/>
              <a:t>Аналогично можно доказать необходимость условия леммы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A872-8460-4B9A-A523-68D24190A78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14446-5C0A-4E25-8DFD-886900C7AE4B}" type="slidenum">
              <a:rPr lang="ru-RU" altLang="en-US"/>
              <a:pPr/>
              <a:t>18</a:t>
            </a:fld>
            <a:endParaRPr lang="ru-RU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11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5</a:t>
            </a:r>
            <a:r>
              <a:rPr lang="en-US" altLang="ru-RU" sz="24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Таким образом, MVD </a:t>
            </a:r>
            <a:r>
              <a:rPr lang="en-US" altLang="ru-RU" sz="2100" i="1"/>
              <a:t>A </a:t>
            </a:r>
            <a:r>
              <a:rPr lang="ru-RU" altLang="ru-RU" sz="2100">
                <a:sym typeface="Symbol" panose="05050102010706020507" pitchFamily="18" charset="2"/>
              </a:rPr>
              <a:t></a:t>
            </a:r>
            <a:r>
              <a:rPr lang="ru-RU" altLang="ru-RU" sz="2100"/>
              <a:t> </a:t>
            </a:r>
            <a:r>
              <a:rPr lang="en-US" altLang="ru-RU" sz="2100" i="1"/>
              <a:t>B </a:t>
            </a:r>
            <a:r>
              <a:rPr lang="ru-RU" altLang="ru-RU" sz="2100"/>
              <a:t>и </a:t>
            </a:r>
            <a:r>
              <a:rPr lang="en-US" altLang="ru-RU" sz="2100" i="1"/>
              <a:t>A </a:t>
            </a:r>
            <a:r>
              <a:rPr lang="ru-RU" altLang="ru-RU" sz="2100">
                <a:sym typeface="Symbol" panose="05050102010706020507" pitchFamily="18" charset="2"/>
              </a:rPr>
              <a:t></a:t>
            </a:r>
            <a:r>
              <a:rPr lang="ru-RU" altLang="ru-RU" sz="2100"/>
              <a:t> </a:t>
            </a:r>
            <a:r>
              <a:rPr lang="en-US" altLang="ru-RU" sz="2100" i="1"/>
              <a:t>C</a:t>
            </a:r>
            <a:r>
              <a:rPr lang="en-US" altLang="ru-RU" sz="2100"/>
              <a:t> </a:t>
            </a:r>
            <a:r>
              <a:rPr lang="ru-RU" altLang="ru-RU" sz="2100"/>
              <a:t>всегда составляют пару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Поэтому обычно их представляют вместе в форме </a:t>
            </a:r>
            <a:r>
              <a:rPr lang="en-US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</a:t>
            </a:r>
            <a:r>
              <a:rPr lang="ru-RU" altLang="ru-RU" sz="2000"/>
              <a:t> </a:t>
            </a:r>
            <a:r>
              <a:rPr lang="en-US" altLang="ru-RU" sz="2000" i="1"/>
              <a:t>B </a:t>
            </a:r>
            <a:r>
              <a:rPr lang="ru-RU" altLang="ru-RU" sz="2000"/>
              <a:t>| </a:t>
            </a:r>
            <a:r>
              <a:rPr lang="ru-RU" altLang="ru-RU" sz="2000" i="1"/>
              <a:t>C</a:t>
            </a: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100"/>
              <a:t>FD является частным случаем MVD, когда множество значений зависимого атрибута обязательно состоит из одного элемента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Таким образом, если выполняется FD </a:t>
            </a:r>
            <a:r>
              <a:rPr lang="en-US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en-US" altLang="ru-RU" sz="2000" i="1"/>
              <a:t>B</a:t>
            </a:r>
            <a:r>
              <a:rPr lang="ru-RU" altLang="ru-RU" sz="2000"/>
              <a:t>, то выполняется и MVD </a:t>
            </a:r>
            <a:r>
              <a:rPr lang="en-US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</a:t>
            </a:r>
            <a:r>
              <a:rPr lang="ru-RU" altLang="ru-RU" sz="2000"/>
              <a:t> </a:t>
            </a:r>
            <a:r>
              <a:rPr lang="en-US" altLang="ru-RU" sz="2000" i="1"/>
              <a:t>B</a:t>
            </a:r>
            <a:r>
              <a:rPr lang="ru-RU" altLang="ru-RU" sz="2000"/>
              <a:t>.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Мы видим, что отношения СЛУЖ_ПРО_НОМ и СЛУЖ_ЗАДАНИЕ не содержат MVD, отличных от FD, и именно в этом выигрывает показанная раньше декомпозиция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Правомочность этой декомпозиции доказывается приведенной ниже теоремой Фейджина, которая является уточнением и обобщением теоремы Хита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D7D24-4B9F-4456-9B08-5528DD3AB9A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395B8-FAFC-4D13-98F1-803993E67D2E}" type="slidenum">
              <a:rPr lang="ru-RU" altLang="en-US"/>
              <a:pPr/>
              <a:t>19</a:t>
            </a:fld>
            <a:endParaRPr lang="ru-RU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12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6</a:t>
            </a:r>
            <a:r>
              <a:rPr lang="en-US" altLang="ru-RU" sz="24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b="1"/>
              <a:t>Теорема Фейджина</a:t>
            </a:r>
            <a:r>
              <a:rPr lang="ru-RU" altLang="ru-RU" sz="1900"/>
              <a:t/>
            </a:r>
            <a:br>
              <a:rPr lang="ru-RU" altLang="ru-RU" sz="1900"/>
            </a:br>
            <a:r>
              <a:rPr lang="ru-RU" altLang="ru-RU" sz="1900"/>
              <a:t/>
            </a:r>
            <a:br>
              <a:rPr lang="ru-RU" altLang="ru-RU" sz="1900"/>
            </a:br>
            <a:r>
              <a:rPr lang="ru-RU" altLang="ru-RU" sz="1900"/>
              <a:t>Пусть имеется переменная отношения </a:t>
            </a:r>
            <a:r>
              <a:rPr lang="en-US" altLang="ru-RU" sz="1900" i="1"/>
              <a:t>r </a:t>
            </a:r>
            <a:r>
              <a:rPr lang="ru-RU" altLang="ru-RU" sz="1900"/>
              <a:t>с атрибутами </a:t>
            </a:r>
            <a:r>
              <a:rPr lang="en-US" altLang="ru-RU" sz="1900" i="1"/>
              <a:t>A</a:t>
            </a:r>
            <a:r>
              <a:rPr lang="ru-RU" altLang="ru-RU" sz="1900"/>
              <a:t>, </a:t>
            </a:r>
            <a:r>
              <a:rPr lang="en-US" altLang="ru-RU" sz="1900" i="1"/>
              <a:t>B</a:t>
            </a:r>
            <a:r>
              <a:rPr lang="ru-RU" altLang="ru-RU" sz="1900"/>
              <a:t>, </a:t>
            </a:r>
            <a:r>
              <a:rPr lang="en-US" altLang="ru-RU" sz="1900" i="1"/>
              <a:t>C </a:t>
            </a:r>
            <a:r>
              <a:rPr lang="ru-RU" altLang="ru-RU" sz="1900"/>
              <a:t>(в общем случае, составными). Тогда </a:t>
            </a:r>
            <a:r>
              <a:rPr lang="en-US" altLang="ru-RU" sz="1900" i="1"/>
              <a:t>r </a:t>
            </a:r>
            <a:r>
              <a:rPr lang="ru-RU" altLang="ru-RU" sz="1900"/>
              <a:t>= (</a:t>
            </a:r>
            <a:r>
              <a:rPr lang="en-US" altLang="ru-RU" sz="1900" i="1"/>
              <a:t>r </a:t>
            </a:r>
            <a:r>
              <a:rPr lang="en-US" altLang="ru-RU" sz="1900"/>
              <a:t>PROJECT</a:t>
            </a:r>
            <a:r>
              <a:rPr lang="ru-RU" altLang="ru-RU" sz="1900"/>
              <a:t> {</a:t>
            </a:r>
            <a:r>
              <a:rPr lang="en-US" altLang="ru-RU" sz="1900" i="1"/>
              <a:t>A</a:t>
            </a:r>
            <a:r>
              <a:rPr lang="ru-RU" altLang="ru-RU" sz="1900"/>
              <a:t>, </a:t>
            </a:r>
            <a:r>
              <a:rPr lang="en-US" altLang="ru-RU" sz="1900" i="1"/>
              <a:t>B</a:t>
            </a:r>
            <a:r>
              <a:rPr lang="ru-RU" altLang="ru-RU" sz="1900"/>
              <a:t>}) </a:t>
            </a:r>
            <a:r>
              <a:rPr lang="en-US" altLang="ru-RU" sz="1900"/>
              <a:t>NATURAL JOIN</a:t>
            </a:r>
            <a:r>
              <a:rPr lang="ru-RU" altLang="ru-RU" sz="1900"/>
              <a:t> (</a:t>
            </a:r>
            <a:r>
              <a:rPr lang="en-US" altLang="ru-RU" sz="1900" i="1"/>
              <a:t>r </a:t>
            </a:r>
            <a:r>
              <a:rPr lang="en-US" altLang="ru-RU" sz="1900"/>
              <a:t>PROJECT</a:t>
            </a:r>
            <a:r>
              <a:rPr lang="ru-RU" altLang="ru-RU" sz="1900"/>
              <a:t> {</a:t>
            </a:r>
            <a:r>
              <a:rPr lang="en-US" altLang="ru-RU" sz="1900" i="1"/>
              <a:t>A</a:t>
            </a:r>
            <a:r>
              <a:rPr lang="ru-RU" altLang="ru-RU" sz="1900"/>
              <a:t>, </a:t>
            </a:r>
            <a:r>
              <a:rPr lang="en-US" altLang="ru-RU" sz="1900" i="1"/>
              <a:t>C</a:t>
            </a:r>
            <a:r>
              <a:rPr lang="ru-RU" altLang="ru-RU" sz="1900"/>
              <a:t>}) в том и только в том случае, когда любого значения </a:t>
            </a:r>
            <a:r>
              <a:rPr lang="en-US" altLang="ru-RU" sz="1900" i="1"/>
              <a:t>r</a:t>
            </a:r>
            <a:r>
              <a:rPr lang="en-US" altLang="ru-RU" sz="1900"/>
              <a:t> </a:t>
            </a:r>
            <a:r>
              <a:rPr lang="ru-RU" altLang="ru-RU" sz="1900"/>
              <a:t>выполняется </a:t>
            </a:r>
            <a:r>
              <a:rPr lang="en-US" altLang="ru-RU" sz="1900"/>
              <a:t>MVD </a:t>
            </a:r>
            <a:r>
              <a:rPr lang="en-US" altLang="ru-RU" sz="1900" i="1"/>
              <a:t>A </a:t>
            </a:r>
            <a:r>
              <a:rPr lang="ru-RU" altLang="ru-RU" sz="1900">
                <a:sym typeface="Symbol" panose="05050102010706020507" pitchFamily="18" charset="2"/>
              </a:rPr>
              <a:t></a:t>
            </a:r>
            <a:r>
              <a:rPr lang="ru-RU" altLang="ru-RU" sz="1900"/>
              <a:t> </a:t>
            </a:r>
            <a:r>
              <a:rPr lang="en-US" altLang="ru-RU" sz="1900" i="1"/>
              <a:t>B </a:t>
            </a:r>
            <a:r>
              <a:rPr lang="ru-RU" altLang="ru-RU" sz="1900"/>
              <a:t>| </a:t>
            </a:r>
            <a:r>
              <a:rPr lang="ru-RU" altLang="ru-RU" sz="1900" i="1"/>
              <a:t>C</a:t>
            </a:r>
            <a:br>
              <a:rPr lang="ru-RU" altLang="ru-RU" sz="1900" i="1"/>
            </a:br>
            <a:endParaRPr lang="ru-RU" altLang="ru-RU" sz="1900"/>
          </a:p>
          <a:p>
            <a:pPr>
              <a:lnSpc>
                <a:spcPct val="80000"/>
              </a:lnSpc>
            </a:pPr>
            <a:r>
              <a:rPr lang="ru-RU" altLang="ru-RU" sz="1900"/>
              <a:t>Сначала докажем достаточность условия теоремы,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т.е., что если для любого значения </a:t>
            </a:r>
            <a:r>
              <a:rPr lang="en-US" altLang="ru-RU" sz="1700" i="1"/>
              <a:t>r</a:t>
            </a:r>
            <a:r>
              <a:rPr lang="ru-RU" altLang="ru-RU" sz="1700"/>
              <a:t> выполняется </a:t>
            </a:r>
            <a:r>
              <a:rPr lang="en-US" altLang="ru-RU" sz="1700"/>
              <a:t>MVD </a:t>
            </a:r>
            <a:r>
              <a:rPr lang="en-US" altLang="ru-RU" sz="1700" i="1"/>
              <a:t>A </a:t>
            </a:r>
            <a:r>
              <a:rPr lang="ru-RU" altLang="ru-RU" sz="1700">
                <a:sym typeface="Symbol" panose="05050102010706020507" pitchFamily="18" charset="2"/>
              </a:rPr>
              <a:t></a:t>
            </a:r>
            <a:r>
              <a:rPr lang="ru-RU" altLang="ru-RU" sz="1700"/>
              <a:t> </a:t>
            </a:r>
            <a:r>
              <a:rPr lang="en-US" altLang="ru-RU" sz="1700" i="1"/>
              <a:t>B </a:t>
            </a:r>
            <a:r>
              <a:rPr lang="ru-RU" altLang="ru-RU" sz="1700"/>
              <a:t>| </a:t>
            </a:r>
            <a:r>
              <a:rPr lang="ru-RU" altLang="ru-RU" sz="1700" i="1"/>
              <a:t>C</a:t>
            </a:r>
            <a:r>
              <a:rPr lang="ru-RU" altLang="ru-RU" sz="1700"/>
              <a:t>, то </a:t>
            </a:r>
            <a:br>
              <a:rPr lang="ru-RU" altLang="ru-RU" sz="1700"/>
            </a:br>
            <a:r>
              <a:rPr lang="en-US" altLang="ru-RU" sz="1700" i="1"/>
              <a:t>r </a:t>
            </a:r>
            <a:r>
              <a:rPr lang="ru-RU" altLang="ru-RU" sz="1700"/>
              <a:t>= (</a:t>
            </a:r>
            <a:r>
              <a:rPr lang="en-US" altLang="ru-RU" sz="1700" i="1"/>
              <a:t>r </a:t>
            </a:r>
            <a:r>
              <a:rPr lang="en-US" altLang="ru-RU" sz="1700"/>
              <a:t>PROJECT</a:t>
            </a:r>
            <a:r>
              <a:rPr lang="ru-RU" altLang="ru-RU" sz="1700"/>
              <a:t> {</a:t>
            </a:r>
            <a:r>
              <a:rPr lang="en-US" altLang="ru-RU" sz="1700" i="1"/>
              <a:t>A</a:t>
            </a:r>
            <a:r>
              <a:rPr lang="ru-RU" altLang="ru-RU" sz="1700"/>
              <a:t>, </a:t>
            </a:r>
            <a:r>
              <a:rPr lang="en-US" altLang="ru-RU" sz="1700" i="1"/>
              <a:t>B</a:t>
            </a:r>
            <a:r>
              <a:rPr lang="ru-RU" altLang="ru-RU" sz="1700"/>
              <a:t>}) </a:t>
            </a:r>
            <a:r>
              <a:rPr lang="en-US" altLang="ru-RU" sz="1700"/>
              <a:t>NATURAL JOIN</a:t>
            </a:r>
            <a:r>
              <a:rPr lang="ru-RU" altLang="ru-RU" sz="1700"/>
              <a:t> (</a:t>
            </a:r>
            <a:r>
              <a:rPr lang="en-US" altLang="ru-RU" sz="1700" i="1"/>
              <a:t>r </a:t>
            </a:r>
            <a:r>
              <a:rPr lang="en-US" altLang="ru-RU" sz="1700"/>
              <a:t>PROJECT</a:t>
            </a:r>
            <a:r>
              <a:rPr lang="ru-RU" altLang="ru-RU" sz="1700"/>
              <a:t> {</a:t>
            </a:r>
            <a:r>
              <a:rPr lang="en-US" altLang="ru-RU" sz="1700" i="1"/>
              <a:t>A</a:t>
            </a:r>
            <a:r>
              <a:rPr lang="ru-RU" altLang="ru-RU" sz="1700"/>
              <a:t>, </a:t>
            </a:r>
            <a:r>
              <a:rPr lang="en-US" altLang="ru-RU" sz="1700" i="1"/>
              <a:t>C</a:t>
            </a:r>
            <a:r>
              <a:rPr lang="ru-RU" altLang="ru-RU" sz="1700"/>
              <a:t>})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Пусть </a:t>
            </a:r>
            <a:r>
              <a:rPr lang="en-US" altLang="ru-RU" sz="1700" i="1"/>
              <a:t>R </a:t>
            </a:r>
            <a:r>
              <a:rPr lang="ru-RU" altLang="ru-RU" sz="1700"/>
              <a:t>является некоторым допустимым значением переменной отношений </a:t>
            </a:r>
            <a:r>
              <a:rPr lang="en-US" altLang="ru-RU" sz="1700" i="1"/>
              <a:t>r</a:t>
            </a:r>
            <a:endParaRPr lang="ru-RU" altLang="ru-RU" sz="1700" i="1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700"/>
              <a:t>Обозначим результат операции </a:t>
            </a:r>
            <a:r>
              <a:rPr lang="en-US" altLang="ru-RU" sz="1700" i="1"/>
              <a:t>R </a:t>
            </a:r>
            <a:r>
              <a:rPr lang="en-US" altLang="ru-RU" sz="1700"/>
              <a:t>PROJECT</a:t>
            </a:r>
            <a:r>
              <a:rPr lang="ru-RU" altLang="ru-RU" sz="1700"/>
              <a:t> {</a:t>
            </a:r>
            <a:r>
              <a:rPr lang="en-US" altLang="ru-RU" sz="1700" i="1"/>
              <a:t>A</a:t>
            </a:r>
            <a:r>
              <a:rPr lang="ru-RU" altLang="ru-RU" sz="1700"/>
              <a:t>, </a:t>
            </a:r>
            <a:r>
              <a:rPr lang="en-US" altLang="ru-RU" sz="1700" i="1"/>
              <a:t>B</a:t>
            </a:r>
            <a:r>
              <a:rPr lang="ru-RU" altLang="ru-RU" sz="1700"/>
              <a:t>} через </a:t>
            </a:r>
            <a:r>
              <a:rPr lang="en-US" altLang="ru-RU" sz="1700" i="1"/>
              <a:t>R</a:t>
            </a:r>
            <a:r>
              <a:rPr lang="ru-RU" altLang="ru-RU" sz="1700" baseline="-25000"/>
              <a:t>1</a:t>
            </a:r>
            <a:r>
              <a:rPr lang="ru-RU" altLang="ru-RU" sz="1700"/>
              <a:t>, результат операции </a:t>
            </a:r>
            <a:r>
              <a:rPr lang="en-US" altLang="ru-RU" sz="1700" i="1"/>
              <a:t>R </a:t>
            </a:r>
            <a:r>
              <a:rPr lang="en-US" altLang="ru-RU" sz="1700"/>
              <a:t>PROJECT</a:t>
            </a:r>
            <a:r>
              <a:rPr lang="ru-RU" altLang="ru-RU" sz="1700"/>
              <a:t> {</a:t>
            </a:r>
            <a:r>
              <a:rPr lang="en-US" altLang="ru-RU" sz="1700" i="1"/>
              <a:t>A</a:t>
            </a:r>
            <a:r>
              <a:rPr lang="ru-RU" altLang="ru-RU" sz="1700"/>
              <a:t>, </a:t>
            </a:r>
            <a:r>
              <a:rPr lang="en-US" altLang="ru-RU" sz="1700" i="1"/>
              <a:t>C</a:t>
            </a:r>
            <a:r>
              <a:rPr lang="ru-RU" altLang="ru-RU" sz="1700"/>
              <a:t>} через </a:t>
            </a:r>
            <a:r>
              <a:rPr lang="en-US" altLang="ru-RU" sz="1700" i="1"/>
              <a:t>R</a:t>
            </a:r>
            <a:r>
              <a:rPr lang="ru-RU" altLang="ru-RU" sz="1700" baseline="-25000"/>
              <a:t>2</a:t>
            </a:r>
            <a:r>
              <a:rPr lang="ru-RU" altLang="ru-RU" sz="1700"/>
              <a:t>, а результат естественного соединения </a:t>
            </a:r>
            <a:r>
              <a:rPr lang="en-US" altLang="ru-RU" sz="1700" i="1"/>
              <a:t>R</a:t>
            </a:r>
            <a:r>
              <a:rPr lang="ru-RU" altLang="ru-RU" sz="1700"/>
              <a:t>1 </a:t>
            </a:r>
            <a:r>
              <a:rPr lang="en-US" altLang="ru-RU" sz="1700"/>
              <a:t>NATURAL JOIN </a:t>
            </a:r>
            <a:r>
              <a:rPr lang="en-US" altLang="ru-RU" sz="1700" i="1"/>
              <a:t>R</a:t>
            </a:r>
            <a:r>
              <a:rPr lang="ru-RU" altLang="ru-RU" sz="1700"/>
              <a:t>2 через </a:t>
            </a:r>
            <a:r>
              <a:rPr lang="en-US" altLang="ru-RU" sz="1700" i="1"/>
              <a:t>R</a:t>
            </a:r>
            <a:r>
              <a:rPr lang="ru-RU" altLang="ru-RU" sz="1700" baseline="-25000"/>
              <a:t>3</a:t>
            </a:r>
            <a:r>
              <a:rPr lang="ru-RU" altLang="ru-RU" sz="17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5BD6-C122-48A3-97FD-54B24FA3ABD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dirty="0" smtClean="0"/>
              <a:t>Проектирование </a:t>
            </a:r>
            <a:r>
              <a:rPr lang="ru-RU" altLang="en-US" dirty="0"/>
              <a:t>РБД: 4NF и 5NF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B1E7A-B1DB-4FBB-AC64-4EAA20A36E19}" type="slidenum">
              <a:rPr lang="ru-RU" altLang="en-US"/>
              <a:pPr/>
              <a:t>2</a:t>
            </a:fld>
            <a:endParaRPr lang="ru-RU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(1)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/>
              <a:t>Введение</a:t>
            </a:r>
          </a:p>
          <a:p>
            <a:r>
              <a:rPr lang="ru-RU" altLang="ru-RU" dirty="0"/>
              <a:t>Многозначные зависимости и четвертая нормальная форма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dirty="0"/>
              <a:t>Аномалии обновлений при наличии многозначных зависимостей и возможная декомпозиция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dirty="0"/>
              <a:t>Многозначные зависимости. Теорема </a:t>
            </a:r>
            <a:r>
              <a:rPr lang="ru-RU" altLang="ru-RU" dirty="0" err="1"/>
              <a:t>Фейджина</a:t>
            </a:r>
            <a:r>
              <a:rPr lang="ru-RU" altLang="ru-RU" dirty="0"/>
              <a:t>. Четвертая нормальная форма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B84E-D5C3-4460-868D-6EA1D5040C9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F5C5-D7B4-49CF-95CC-53AC0F6CCD5F}" type="slidenum">
              <a:rPr lang="ru-RU" altLang="en-US"/>
              <a:pPr/>
              <a:t>20</a:t>
            </a:fld>
            <a:endParaRPr lang="ru-RU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13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7</a:t>
            </a:r>
            <a:r>
              <a:rPr lang="en-US" altLang="ru-RU" sz="2400"/>
              <a:t>)</a:t>
            </a:r>
            <a:r>
              <a:rPr lang="ru-RU" altLang="ru-RU" sz="3800"/>
              <a:t>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800"/>
              <a:t>Пусть </a:t>
            </a:r>
            <a:r>
              <a:rPr lang="en-US" altLang="ru-RU" sz="1800" i="1"/>
              <a:t>a </a:t>
            </a:r>
            <a:r>
              <a:rPr lang="ru-RU" altLang="ru-RU" sz="1800"/>
              <a:t>обозначает значение атрибута </a:t>
            </a:r>
            <a:r>
              <a:rPr lang="en-US" altLang="ru-RU" sz="1800" i="1"/>
              <a:t>A </a:t>
            </a:r>
            <a:r>
              <a:rPr lang="ru-RU" altLang="ru-RU" sz="1800"/>
              <a:t>в некотором кортеже </a:t>
            </a:r>
            <a:r>
              <a:rPr lang="en-US" altLang="ru-RU" sz="1800" i="1"/>
              <a:t>B</a:t>
            </a:r>
            <a:r>
              <a:rPr lang="en-US" altLang="ru-RU" sz="1800" i="1" baseline="-25000"/>
              <a:t>R</a:t>
            </a:r>
            <a:r>
              <a:rPr lang="ru-RU" altLang="ru-RU" sz="1800"/>
              <a:t>, {</a:t>
            </a:r>
            <a:r>
              <a:rPr lang="ru-RU" altLang="ru-RU" sz="1800" i="1"/>
              <a:t>b</a:t>
            </a:r>
            <a:r>
              <a:rPr lang="ru-RU" altLang="ru-RU" sz="1800"/>
              <a:t>} и {</a:t>
            </a:r>
            <a:r>
              <a:rPr lang="en-US" altLang="ru-RU" sz="1800" i="1"/>
              <a:t>c</a:t>
            </a:r>
            <a:r>
              <a:rPr lang="ru-RU" altLang="ru-RU" sz="1800"/>
              <a:t>} – множества значений атрибутов </a:t>
            </a:r>
            <a:r>
              <a:rPr lang="en-US" altLang="ru-RU" sz="1800" i="1"/>
              <a:t>B</a:t>
            </a:r>
            <a:r>
              <a:rPr lang="ru-RU" altLang="ru-RU" sz="1800"/>
              <a:t> и </a:t>
            </a:r>
            <a:r>
              <a:rPr lang="en-US" altLang="ru-RU" sz="1800" i="1"/>
              <a:t>C</a:t>
            </a:r>
            <a:r>
              <a:rPr lang="ru-RU" altLang="ru-RU" sz="1800"/>
              <a:t> соответственно, взятых из всех кортежей тела </a:t>
            </a:r>
            <a:r>
              <a:rPr lang="en-US" altLang="ru-RU" sz="1800" i="1"/>
              <a:t>B</a:t>
            </a:r>
            <a:r>
              <a:rPr lang="en-US" altLang="ru-RU" sz="1800" i="1" baseline="-25000"/>
              <a:t>R</a:t>
            </a:r>
            <a:r>
              <a:rPr lang="ru-RU" altLang="ru-RU" sz="1800"/>
              <a:t>, в которых значением атрибута </a:t>
            </a:r>
            <a:r>
              <a:rPr lang="en-US" altLang="ru-RU" sz="1800" i="1"/>
              <a:t>A </a:t>
            </a:r>
            <a:r>
              <a:rPr lang="ru-RU" altLang="ru-RU" sz="1800"/>
              <a:t>является </a:t>
            </a:r>
            <a:r>
              <a:rPr lang="en-US" altLang="ru-RU" sz="1800" i="1"/>
              <a:t>a</a:t>
            </a:r>
            <a:endParaRPr lang="ru-RU" altLang="ru-RU" sz="1800" i="1"/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800"/>
              <a:t>Тогда очевидно, что в </a:t>
            </a:r>
            <a:r>
              <a:rPr lang="en-US" altLang="ru-RU" sz="1800" i="1"/>
              <a:t>B</a:t>
            </a:r>
            <a:r>
              <a:rPr lang="en-US" altLang="ru-RU" sz="1800" i="1" baseline="-25000"/>
              <a:t>R</a:t>
            </a:r>
            <a:r>
              <a:rPr lang="ru-RU" altLang="ru-RU" sz="1800" i="1" baseline="-25000"/>
              <a:t>1</a:t>
            </a:r>
            <a:r>
              <a:rPr lang="ru-RU" altLang="ru-RU" sz="1800"/>
              <a:t> будут входить все кортежи вида {&lt;</a:t>
            </a:r>
            <a:r>
              <a:rPr lang="en-US" altLang="ru-RU" sz="1800" i="1"/>
              <a:t>A</a:t>
            </a:r>
            <a:r>
              <a:rPr lang="ru-RU" altLang="ru-RU" sz="1800" i="1"/>
              <a:t>, 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 i="1"/>
              <a:t>, b</a:t>
            </a:r>
            <a:r>
              <a:rPr lang="ru-RU" altLang="ru-RU" sz="1800"/>
              <a:t>&gt;}, где </a:t>
            </a:r>
            <a:r>
              <a:rPr lang="ru-RU" altLang="ru-RU" sz="1800" i="1"/>
              <a:t>b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{</a:t>
            </a:r>
            <a:r>
              <a:rPr lang="ru-RU" altLang="ru-RU" sz="1800" i="1"/>
              <a:t>b</a:t>
            </a:r>
            <a:r>
              <a:rPr lang="ru-RU" altLang="ru-RU" sz="1800"/>
              <a:t>}, и если некоторый кортеж {&lt;</a:t>
            </a:r>
            <a:r>
              <a:rPr lang="en-US" altLang="ru-RU" sz="1800" i="1"/>
              <a:t>A</a:t>
            </a:r>
            <a:r>
              <a:rPr lang="ru-RU" altLang="ru-RU" sz="1800" i="1"/>
              <a:t>, 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 i="1"/>
              <a:t>, b</a:t>
            </a:r>
            <a:r>
              <a:rPr lang="ru-RU" altLang="ru-RU" sz="1800"/>
              <a:t>&gt;} входит в </a:t>
            </a:r>
            <a:r>
              <a:rPr lang="en-US" altLang="ru-RU" sz="1800" i="1"/>
              <a:t>B</a:t>
            </a:r>
            <a:r>
              <a:rPr lang="en-US" altLang="ru-RU" sz="1800" i="1" baseline="-25000"/>
              <a:t>R</a:t>
            </a:r>
            <a:r>
              <a:rPr lang="ru-RU" altLang="ru-RU" sz="1800" i="1" baseline="-25000"/>
              <a:t>1</a:t>
            </a:r>
            <a:r>
              <a:rPr lang="ru-RU" altLang="ru-RU" sz="1800"/>
              <a:t> , то </a:t>
            </a:r>
            <a:r>
              <a:rPr lang="ru-RU" altLang="ru-RU" sz="1800" i="1"/>
              <a:t>b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{</a:t>
            </a:r>
            <a:r>
              <a:rPr lang="ru-RU" altLang="ru-RU" sz="1800" i="1"/>
              <a:t>b</a:t>
            </a:r>
            <a:r>
              <a:rPr lang="ru-RU" altLang="ru-RU" sz="1800"/>
              <a:t>}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800"/>
              <a:t>Аналогичные рассуждения применимы к </a:t>
            </a:r>
            <a:r>
              <a:rPr lang="en-US" altLang="ru-RU" sz="1800" i="1"/>
              <a:t>B</a:t>
            </a:r>
            <a:r>
              <a:rPr lang="en-US" altLang="ru-RU" sz="1800" i="1" baseline="-25000"/>
              <a:t>R</a:t>
            </a:r>
            <a:r>
              <a:rPr lang="ru-RU" altLang="ru-RU" sz="1800" i="1" baseline="-25000"/>
              <a:t>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800"/>
              <a:t>Следовательно, для данного значения </a:t>
            </a:r>
            <a:r>
              <a:rPr lang="en-US" altLang="ru-RU" sz="1800" i="1"/>
              <a:t>a </a:t>
            </a:r>
            <a:r>
              <a:rPr lang="ru-RU" altLang="ru-RU" sz="1800"/>
              <a:t>в </a:t>
            </a:r>
            <a:r>
              <a:rPr lang="en-US" altLang="ru-RU" sz="1800" i="1"/>
              <a:t>B</a:t>
            </a:r>
            <a:r>
              <a:rPr lang="en-US" altLang="ru-RU" sz="1800" i="1" baseline="-25000"/>
              <a:t>R</a:t>
            </a:r>
            <a:r>
              <a:rPr lang="ru-RU" altLang="ru-RU" sz="1800" i="1" baseline="-25000"/>
              <a:t>3</a:t>
            </a:r>
            <a:r>
              <a:rPr lang="ru-RU" altLang="ru-RU" sz="1800"/>
              <a:t> будут входить те и только те кортежи {&lt;</a:t>
            </a:r>
            <a:r>
              <a:rPr lang="en-US" altLang="ru-RU" sz="1800" i="1"/>
              <a:t>A</a:t>
            </a:r>
            <a:r>
              <a:rPr lang="ru-RU" altLang="ru-RU" sz="1800" i="1"/>
              <a:t>, 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 i="1"/>
              <a:t>, b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 i="1"/>
              <a:t>, c</a:t>
            </a:r>
            <a:r>
              <a:rPr lang="ru-RU" altLang="ru-RU" sz="1800"/>
              <a:t>&gt;}, для которых </a:t>
            </a:r>
            <a:r>
              <a:rPr lang="ru-RU" altLang="ru-RU" sz="1800" i="1"/>
              <a:t>b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{</a:t>
            </a:r>
            <a:r>
              <a:rPr lang="ru-RU" altLang="ru-RU" sz="1800" i="1"/>
              <a:t>b</a:t>
            </a:r>
            <a:r>
              <a:rPr lang="ru-RU" altLang="ru-RU" sz="1800"/>
              <a:t>} и </a:t>
            </a:r>
            <a:r>
              <a:rPr lang="en-US" altLang="ru-RU" sz="1800" i="1"/>
              <a:t>c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{</a:t>
            </a:r>
            <a:r>
              <a:rPr lang="en-US" altLang="ru-RU" sz="1800" i="1"/>
              <a:t>c</a:t>
            </a:r>
            <a:r>
              <a:rPr lang="ru-RU" altLang="ru-RU" sz="1800"/>
              <a:t>}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800"/>
              <a:t>Но по определению </a:t>
            </a:r>
            <a:r>
              <a:rPr lang="en-US" altLang="ru-RU" sz="1800"/>
              <a:t>MVD</a:t>
            </a:r>
            <a:r>
              <a:rPr lang="ru-RU" altLang="ru-RU" sz="1800"/>
              <a:t> и в </a:t>
            </a:r>
            <a:r>
              <a:rPr lang="en-US" altLang="ru-RU" sz="1800" i="1"/>
              <a:t>B</a:t>
            </a:r>
            <a:r>
              <a:rPr lang="en-US" altLang="ru-RU" sz="1800" i="1" baseline="-25000"/>
              <a:t>R</a:t>
            </a:r>
            <a:r>
              <a:rPr lang="en-US" altLang="ru-RU" sz="1800" i="1"/>
              <a:t> </a:t>
            </a:r>
            <a:r>
              <a:rPr lang="ru-RU" altLang="ru-RU" sz="1800"/>
              <a:t>для данного значения входят те и только те кортежи {&lt;</a:t>
            </a:r>
            <a:r>
              <a:rPr lang="en-US" altLang="ru-RU" sz="1800" i="1"/>
              <a:t>A</a:t>
            </a:r>
            <a:r>
              <a:rPr lang="ru-RU" altLang="ru-RU" sz="1800" i="1"/>
              <a:t>, a</a:t>
            </a:r>
            <a:r>
              <a:rPr lang="ru-RU" altLang="ru-RU" sz="1800"/>
              <a:t>&gt;, &lt;</a:t>
            </a:r>
            <a:r>
              <a:rPr lang="en-US" altLang="ru-RU" sz="1800" i="1"/>
              <a:t>B</a:t>
            </a:r>
            <a:r>
              <a:rPr lang="ru-RU" altLang="ru-RU" sz="1800" i="1"/>
              <a:t>, b</a:t>
            </a:r>
            <a:r>
              <a:rPr lang="ru-RU" altLang="ru-RU" sz="1800"/>
              <a:t>&gt;, &lt;</a:t>
            </a:r>
            <a:r>
              <a:rPr lang="en-US" altLang="ru-RU" sz="1800" i="1"/>
              <a:t>C</a:t>
            </a:r>
            <a:r>
              <a:rPr lang="ru-RU" altLang="ru-RU" sz="1800" i="1"/>
              <a:t>, c</a:t>
            </a:r>
            <a:r>
              <a:rPr lang="ru-RU" altLang="ru-RU" sz="1800"/>
              <a:t>&gt;}, для которых </a:t>
            </a:r>
            <a:r>
              <a:rPr lang="ru-RU" altLang="ru-RU" sz="1800" i="1"/>
              <a:t>b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{</a:t>
            </a:r>
            <a:r>
              <a:rPr lang="ru-RU" altLang="ru-RU" sz="1800" i="1"/>
              <a:t>b</a:t>
            </a:r>
            <a:r>
              <a:rPr lang="ru-RU" altLang="ru-RU" sz="1800"/>
              <a:t>} и </a:t>
            </a:r>
            <a:r>
              <a:rPr lang="en-US" altLang="ru-RU" sz="1800" i="1"/>
              <a:t>c </a:t>
            </a:r>
            <a:r>
              <a:rPr lang="ru-RU" altLang="ru-RU" sz="1800">
                <a:sym typeface="Symbol" panose="05050102010706020507" pitchFamily="18" charset="2"/>
              </a:rPr>
              <a:t></a:t>
            </a:r>
            <a:r>
              <a:rPr lang="ru-RU" altLang="ru-RU" sz="1800"/>
              <a:t> {</a:t>
            </a:r>
            <a:r>
              <a:rPr lang="en-US" altLang="ru-RU" sz="1800" i="1"/>
              <a:t>c</a:t>
            </a:r>
            <a:r>
              <a:rPr lang="ru-RU" altLang="ru-RU" sz="1800"/>
              <a:t>}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altLang="ru-RU" sz="1800"/>
              <a:t>Следовательно, </a:t>
            </a:r>
            <a:r>
              <a:rPr lang="en-US" altLang="ru-RU" sz="1800" i="1"/>
              <a:t>R </a:t>
            </a:r>
            <a:r>
              <a:rPr lang="ru-RU" altLang="ru-RU" sz="1800" i="1"/>
              <a:t>= </a:t>
            </a:r>
            <a:r>
              <a:rPr lang="en-US" altLang="ru-RU" sz="1800" i="1"/>
              <a:t>R</a:t>
            </a:r>
            <a:r>
              <a:rPr lang="ru-RU" altLang="ru-RU" sz="1800" baseline="-25000"/>
              <a:t>3</a:t>
            </a:r>
            <a:r>
              <a:rPr lang="ru-RU" altLang="ru-RU" sz="1800"/>
              <a:t> и достаточность условия теоремы доказана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D4E0-F8F0-4A67-9341-00AE34FFBE6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D280-47C2-4A13-902F-72384A9ECA0F}" type="slidenum">
              <a:rPr lang="ru-RU" altLang="en-US"/>
              <a:pPr/>
              <a:t>21</a:t>
            </a:fld>
            <a:endParaRPr lang="ru-RU" alt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14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8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Докажем необходимость условия теоремы, т.е. что если для произвольного значения </a:t>
            </a:r>
            <a:r>
              <a:rPr lang="en-US" altLang="ru-RU" sz="2100" i="1"/>
              <a:t>R </a:t>
            </a:r>
            <a:r>
              <a:rPr lang="ru-RU" altLang="ru-RU" sz="2100"/>
              <a:t>переменной отношения </a:t>
            </a:r>
            <a:r>
              <a:rPr lang="en-US" altLang="ru-RU" sz="2100" i="1"/>
              <a:t>r</a:t>
            </a:r>
            <a:r>
              <a:rPr lang="ru-RU" altLang="ru-RU" sz="2100"/>
              <a:t> выполняется соотношение </a:t>
            </a:r>
            <a:br>
              <a:rPr lang="ru-RU" altLang="ru-RU" sz="2100"/>
            </a:br>
            <a:r>
              <a:rPr lang="en-US" altLang="ru-RU" sz="2100" i="1"/>
              <a:t>r </a:t>
            </a:r>
            <a:r>
              <a:rPr lang="ru-RU" altLang="ru-RU" sz="2100"/>
              <a:t>= (</a:t>
            </a:r>
            <a:r>
              <a:rPr lang="en-US" altLang="ru-RU" sz="2100" i="1"/>
              <a:t>r </a:t>
            </a:r>
            <a:r>
              <a:rPr lang="en-US" altLang="ru-RU" sz="2100"/>
              <a:t>PROJECT</a:t>
            </a:r>
            <a:r>
              <a:rPr lang="ru-RU" altLang="ru-RU" sz="2100"/>
              <a:t> {</a:t>
            </a:r>
            <a:r>
              <a:rPr lang="en-US" altLang="ru-RU" sz="2100" i="1"/>
              <a:t>A</a:t>
            </a:r>
            <a:r>
              <a:rPr lang="ru-RU" altLang="ru-RU" sz="2100"/>
              <a:t>, </a:t>
            </a:r>
            <a:r>
              <a:rPr lang="en-US" altLang="ru-RU" sz="2100" i="1"/>
              <a:t>B</a:t>
            </a:r>
            <a:r>
              <a:rPr lang="ru-RU" altLang="ru-RU" sz="2100"/>
              <a:t>}) </a:t>
            </a:r>
            <a:r>
              <a:rPr lang="en-US" altLang="ru-RU" sz="2100"/>
              <a:t>NATURAL JOIN</a:t>
            </a:r>
            <a:r>
              <a:rPr lang="ru-RU" altLang="ru-RU" sz="2100"/>
              <a:t> (</a:t>
            </a:r>
            <a:r>
              <a:rPr lang="en-US" altLang="ru-RU" sz="2100" i="1"/>
              <a:t>r </a:t>
            </a:r>
            <a:r>
              <a:rPr lang="en-US" altLang="ru-RU" sz="2100"/>
              <a:t>PROJECT</a:t>
            </a:r>
            <a:r>
              <a:rPr lang="ru-RU" altLang="ru-RU" sz="2100"/>
              <a:t> {</a:t>
            </a:r>
            <a:r>
              <a:rPr lang="en-US" altLang="ru-RU" sz="2100" i="1"/>
              <a:t>A</a:t>
            </a:r>
            <a:r>
              <a:rPr lang="ru-RU" altLang="ru-RU" sz="2100"/>
              <a:t>, </a:t>
            </a:r>
            <a:r>
              <a:rPr lang="en-US" altLang="ru-RU" sz="2100" i="1"/>
              <a:t>C</a:t>
            </a:r>
            <a:r>
              <a:rPr lang="ru-RU" altLang="ru-RU" sz="2100"/>
              <a:t>}), </a:t>
            </a:r>
            <a:br>
              <a:rPr lang="ru-RU" altLang="ru-RU" sz="2100"/>
            </a:br>
            <a:r>
              <a:rPr lang="ru-RU" altLang="ru-RU" sz="2100"/>
              <a:t>то в нем существует </a:t>
            </a:r>
            <a:r>
              <a:rPr lang="en-US" altLang="ru-RU" sz="2100"/>
              <a:t>MVD </a:t>
            </a:r>
            <a:r>
              <a:rPr lang="en-US" altLang="ru-RU" sz="2100" i="1"/>
              <a:t>A </a:t>
            </a:r>
            <a:r>
              <a:rPr lang="ru-RU" altLang="ru-RU" sz="2100">
                <a:sym typeface="Symbol" panose="05050102010706020507" pitchFamily="18" charset="2"/>
              </a:rPr>
              <a:t></a:t>
            </a:r>
            <a:r>
              <a:rPr lang="ru-RU" altLang="ru-RU" sz="2100"/>
              <a:t> </a:t>
            </a:r>
            <a:r>
              <a:rPr lang="en-US" altLang="ru-RU" sz="2100" i="1"/>
              <a:t>B </a:t>
            </a:r>
            <a:r>
              <a:rPr lang="ru-RU" altLang="ru-RU" sz="2100"/>
              <a:t>| </a:t>
            </a:r>
            <a:r>
              <a:rPr lang="ru-RU" altLang="ru-RU" sz="2100" i="1"/>
              <a:t>C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Другими словами, нам требуется показать, что в </a:t>
            </a:r>
            <a:r>
              <a:rPr lang="en-US" altLang="ru-RU" sz="2000" i="1"/>
              <a:t>B</a:t>
            </a:r>
            <a:r>
              <a:rPr lang="en-US" altLang="ru-RU" sz="2000" i="1" baseline="-25000"/>
              <a:t>R</a:t>
            </a:r>
            <a:r>
              <a:rPr lang="en-US" altLang="ru-RU" sz="2000"/>
              <a:t> </a:t>
            </a:r>
            <a:r>
              <a:rPr lang="ru-RU" altLang="ru-RU" sz="2000"/>
              <a:t>поддерживается следующее ограничение:	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	</a:t>
            </a:r>
            <a:r>
              <a:rPr lang="en-US" altLang="ru-RU" sz="2000"/>
              <a:t>IF       </a:t>
            </a:r>
            <a:r>
              <a:rPr lang="ru-RU" altLang="ru-RU" sz="2000"/>
              <a:t/>
            </a:r>
            <a:br>
              <a:rPr lang="ru-RU" altLang="ru-RU" sz="2000"/>
            </a:br>
            <a:r>
              <a:rPr lang="en-US" altLang="ru-RU" sz="2000"/>
              <a:t>({&lt;</a:t>
            </a:r>
            <a:r>
              <a:rPr lang="en-US" altLang="ru-RU" sz="2000" i="1"/>
              <a:t>A, a</a:t>
            </a:r>
            <a:r>
              <a:rPr lang="en-US" altLang="ru-RU" sz="2000"/>
              <a:t>&gt;, &lt;</a:t>
            </a:r>
            <a:r>
              <a:rPr lang="en-US" altLang="ru-RU" sz="2000" i="1"/>
              <a:t>B, b1</a:t>
            </a:r>
            <a:r>
              <a:rPr lang="en-US" altLang="ru-RU" sz="2000"/>
              <a:t>&gt;, &lt;</a:t>
            </a:r>
            <a:r>
              <a:rPr lang="en-US" altLang="ru-RU" sz="2000" i="1"/>
              <a:t>C, c1</a:t>
            </a:r>
            <a:r>
              <a:rPr lang="en-US" altLang="ru-RU" sz="2000"/>
              <a:t>&gt;} </a:t>
            </a:r>
            <a:r>
              <a:rPr lang="ru-RU" altLang="ru-RU" sz="2000">
                <a:sym typeface="Symbol" panose="05050102010706020507" pitchFamily="18" charset="2"/>
              </a:rPr>
              <a:t></a:t>
            </a:r>
            <a:r>
              <a:rPr lang="en-US" altLang="ru-RU" sz="2000"/>
              <a:t> </a:t>
            </a:r>
            <a:r>
              <a:rPr lang="en-US" altLang="ru-RU" sz="2000" i="1"/>
              <a:t>B</a:t>
            </a:r>
            <a:r>
              <a:rPr lang="en-US" altLang="ru-RU" sz="2000" i="1" baseline="-25000"/>
              <a:t>R</a:t>
            </a:r>
            <a:r>
              <a:rPr lang="en-US" altLang="ru-RU" sz="2000"/>
              <a:t> AND </a:t>
            </a:r>
            <a:r>
              <a:rPr lang="ru-RU" altLang="ru-RU" sz="2000"/>
              <a:t/>
            </a:r>
            <a:br>
              <a:rPr lang="ru-RU" altLang="ru-RU" sz="2000"/>
            </a:br>
            <a:r>
              <a:rPr lang="en-US" altLang="ru-RU" sz="2000"/>
              <a:t>{&lt;</a:t>
            </a:r>
            <a:r>
              <a:rPr lang="en-US" altLang="ru-RU" sz="2000" i="1"/>
              <a:t>A, a</a:t>
            </a:r>
            <a:r>
              <a:rPr lang="en-US" altLang="ru-RU" sz="2000"/>
              <a:t>&gt;, &lt;</a:t>
            </a:r>
            <a:r>
              <a:rPr lang="en-US" altLang="ru-RU" sz="2000" i="1"/>
              <a:t>B, b2</a:t>
            </a:r>
            <a:r>
              <a:rPr lang="en-US" altLang="ru-RU" sz="2000"/>
              <a:t>&gt;, &lt;</a:t>
            </a:r>
            <a:r>
              <a:rPr lang="en-US" altLang="ru-RU" sz="2000" i="1"/>
              <a:t>C, c2</a:t>
            </a:r>
            <a:r>
              <a:rPr lang="en-US" altLang="ru-RU" sz="2000"/>
              <a:t>&gt;} </a:t>
            </a:r>
            <a:r>
              <a:rPr lang="ru-RU" altLang="ru-RU" sz="2000">
                <a:sym typeface="Symbol" panose="05050102010706020507" pitchFamily="18" charset="2"/>
              </a:rPr>
              <a:t></a:t>
            </a:r>
            <a:r>
              <a:rPr lang="en-US" altLang="ru-RU" sz="2000"/>
              <a:t> </a:t>
            </a:r>
            <a:r>
              <a:rPr lang="en-US" altLang="ru-RU" sz="2000" i="1"/>
              <a:t>B</a:t>
            </a:r>
            <a:r>
              <a:rPr lang="en-US" altLang="ru-RU" sz="2000" i="1" baseline="-25000"/>
              <a:t>R</a:t>
            </a:r>
            <a:r>
              <a:rPr lang="en-US" altLang="ru-RU" sz="2000"/>
              <a:t>)</a:t>
            </a:r>
            <a:r>
              <a:rPr lang="ru-RU" altLang="ru-RU" sz="2000"/>
              <a:t/>
            </a:r>
            <a:br>
              <a:rPr lang="ru-RU" altLang="ru-RU" sz="2000"/>
            </a:br>
            <a:r>
              <a:rPr lang="en-US" altLang="ru-RU" sz="2000"/>
              <a:t>THEN </a:t>
            </a:r>
            <a:r>
              <a:rPr lang="ru-RU" altLang="ru-RU" sz="2000"/>
              <a:t/>
            </a:r>
            <a:br>
              <a:rPr lang="ru-RU" altLang="ru-RU" sz="2000"/>
            </a:br>
            <a:r>
              <a:rPr lang="en-US" altLang="ru-RU" sz="2000"/>
              <a:t>({&lt;</a:t>
            </a:r>
            <a:r>
              <a:rPr lang="en-US" altLang="ru-RU" sz="2000" i="1"/>
              <a:t>A, a</a:t>
            </a:r>
            <a:r>
              <a:rPr lang="en-US" altLang="ru-RU" sz="2000"/>
              <a:t>&gt;, &lt;</a:t>
            </a:r>
            <a:r>
              <a:rPr lang="en-US" altLang="ru-RU" sz="2000" i="1"/>
              <a:t>B, b1</a:t>
            </a:r>
            <a:r>
              <a:rPr lang="en-US" altLang="ru-RU" sz="2000"/>
              <a:t>&gt;, &lt;</a:t>
            </a:r>
            <a:r>
              <a:rPr lang="en-US" altLang="ru-RU" sz="2000" i="1"/>
              <a:t>C, c2</a:t>
            </a:r>
            <a:r>
              <a:rPr lang="en-US" altLang="ru-RU" sz="2000"/>
              <a:t>&gt;} </a:t>
            </a:r>
            <a:r>
              <a:rPr lang="ru-RU" altLang="ru-RU" sz="2000">
                <a:sym typeface="Symbol" panose="05050102010706020507" pitchFamily="18" charset="2"/>
              </a:rPr>
              <a:t></a:t>
            </a:r>
            <a:r>
              <a:rPr lang="en-US" altLang="ru-RU" sz="2000"/>
              <a:t> </a:t>
            </a:r>
            <a:r>
              <a:rPr lang="en-US" altLang="ru-RU" sz="2000" i="1"/>
              <a:t>B</a:t>
            </a:r>
            <a:r>
              <a:rPr lang="en-US" altLang="ru-RU" sz="2000" i="1" baseline="-25000"/>
              <a:t>R</a:t>
            </a:r>
            <a:r>
              <a:rPr lang="en-US" altLang="ru-RU" sz="2000"/>
              <a:t> AND </a:t>
            </a:r>
            <a:r>
              <a:rPr lang="ru-RU" altLang="ru-RU" sz="2000"/>
              <a:t/>
            </a:r>
            <a:br>
              <a:rPr lang="ru-RU" altLang="ru-RU" sz="2000"/>
            </a:br>
            <a:r>
              <a:rPr lang="en-US" altLang="ru-RU" sz="2000"/>
              <a:t>{&lt;</a:t>
            </a:r>
            <a:r>
              <a:rPr lang="en-US" altLang="ru-RU" sz="2000" i="1"/>
              <a:t>A, a</a:t>
            </a:r>
            <a:r>
              <a:rPr lang="en-US" altLang="ru-RU" sz="2000"/>
              <a:t>&gt;, &lt;</a:t>
            </a:r>
            <a:r>
              <a:rPr lang="en-US" altLang="ru-RU" sz="2000" i="1"/>
              <a:t>B, b2</a:t>
            </a:r>
            <a:r>
              <a:rPr lang="en-US" altLang="ru-RU" sz="2000"/>
              <a:t>&gt;, &lt;</a:t>
            </a:r>
            <a:r>
              <a:rPr lang="en-US" altLang="ru-RU" sz="2000" i="1"/>
              <a:t>C, c1</a:t>
            </a:r>
            <a:r>
              <a:rPr lang="en-US" altLang="ru-RU" sz="2000"/>
              <a:t>&gt;} </a:t>
            </a:r>
            <a:r>
              <a:rPr lang="ru-RU" altLang="ru-RU" sz="2000">
                <a:sym typeface="Symbol" panose="05050102010706020507" pitchFamily="18" charset="2"/>
              </a:rPr>
              <a:t></a:t>
            </a:r>
            <a:r>
              <a:rPr lang="en-US" altLang="ru-RU" sz="2000"/>
              <a:t> </a:t>
            </a:r>
            <a:r>
              <a:rPr lang="en-US" altLang="ru-RU" sz="2000" i="1"/>
              <a:t>B</a:t>
            </a:r>
            <a:r>
              <a:rPr lang="en-US" altLang="ru-RU" sz="2000" i="1" baseline="-25000"/>
              <a:t>R</a:t>
            </a:r>
            <a:r>
              <a:rPr lang="en-US" altLang="ru-RU" sz="2000"/>
              <a:t>)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E29C5-C79D-4814-BF9B-8F867CCDF8EC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35ED-A755-4DC2-8040-061AE6CBE2AB}" type="slidenum">
              <a:rPr lang="ru-RU" altLang="en-US"/>
              <a:pPr/>
              <a:t>22</a:t>
            </a:fld>
            <a:endParaRPr lang="ru-RU" alt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15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9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Действительно, пусть </a:t>
            </a:r>
            <a:br>
              <a:rPr lang="ru-RU" altLang="ru-RU" sz="1600"/>
            </a:br>
            <a:r>
              <a:rPr lang="ru-RU" altLang="ru-RU" sz="1600"/>
              <a:t>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b</a:t>
            </a:r>
            <a:r>
              <a:rPr lang="ru-RU" altLang="ru-RU" sz="1600"/>
              <a:t>1&gt;,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c</a:t>
            </a:r>
            <a:r>
              <a:rPr lang="ru-RU" altLang="ru-RU" sz="1600"/>
              <a:t>1&gt;}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600" baseline="-25000"/>
              <a:t>R</a:t>
            </a:r>
            <a:r>
              <a:rPr lang="ru-RU" altLang="ru-RU" sz="1600"/>
              <a:t> и </a:t>
            </a:r>
            <a:br>
              <a:rPr lang="ru-RU" altLang="ru-RU" sz="1600"/>
            </a:br>
            <a:r>
              <a:rPr lang="ru-RU" altLang="ru-RU" sz="1600"/>
              <a:t>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b</a:t>
            </a:r>
            <a:r>
              <a:rPr lang="ru-RU" altLang="ru-RU" sz="1600"/>
              <a:t>2&gt;,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c</a:t>
            </a:r>
            <a:r>
              <a:rPr lang="ru-RU" altLang="ru-RU" sz="1600"/>
              <a:t>2&gt;}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600" baseline="-25000"/>
              <a:t>R</a:t>
            </a:r>
            <a:endParaRPr lang="ru-RU" altLang="ru-RU" sz="16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Предположим</a:t>
            </a:r>
            <a:r>
              <a:rPr lang="en-US" altLang="ru-RU" sz="1600"/>
              <a:t>, </a:t>
            </a:r>
            <a:r>
              <a:rPr lang="ru-RU" altLang="ru-RU" sz="1600"/>
              <a:t>что</a:t>
            </a:r>
            <a:r>
              <a:rPr lang="en-US" altLang="ru-RU" sz="1600"/>
              <a:t> </a:t>
            </a:r>
            <a:r>
              <a:rPr lang="ru-RU" altLang="ru-RU" sz="1600"/>
              <a:t/>
            </a:r>
            <a:br>
              <a:rPr lang="ru-RU" altLang="ru-RU" sz="1600"/>
            </a:br>
            <a:r>
              <a:rPr lang="en-US" altLang="ru-RU" sz="1600"/>
              <a:t>{&lt;A, a&gt;, &lt;B, b1&gt;, &lt;C, c2&gt;} </a:t>
            </a:r>
            <a:r>
              <a:rPr lang="ru-RU" altLang="ru-RU" sz="1600">
                <a:sym typeface="Symbol" panose="05050102010706020507" pitchFamily="18" charset="2"/>
              </a:rPr>
              <a:t></a:t>
            </a:r>
            <a:r>
              <a:rPr lang="en-US" altLang="ru-RU" sz="1600"/>
              <a:t> B</a:t>
            </a:r>
            <a:r>
              <a:rPr lang="en-US" altLang="ru-RU" sz="1600" baseline="-25000"/>
              <a:t>R</a:t>
            </a:r>
            <a:r>
              <a:rPr lang="en-US" altLang="ru-RU" sz="1600"/>
              <a:t> </a:t>
            </a:r>
            <a:r>
              <a:rPr lang="ru-RU" altLang="ru-RU" sz="1600"/>
              <a:t>или</a:t>
            </a:r>
            <a:r>
              <a:rPr lang="en-US" altLang="ru-RU" sz="1600"/>
              <a:t> </a:t>
            </a:r>
            <a:r>
              <a:rPr lang="ru-RU" altLang="ru-RU" sz="1600"/>
              <a:t/>
            </a:r>
            <a:br>
              <a:rPr lang="ru-RU" altLang="ru-RU" sz="1600"/>
            </a:br>
            <a:r>
              <a:rPr lang="en-US" altLang="ru-RU" sz="1600"/>
              <a:t>{&lt;A, a&gt;, &lt;B, b2&gt;, &lt;C, c1&gt;} </a:t>
            </a:r>
            <a:r>
              <a:rPr lang="ru-RU" altLang="ru-RU" sz="1600">
                <a:sym typeface="Symbol" panose="05050102010706020507" pitchFamily="18" charset="2"/>
              </a:rPr>
              <a:t></a:t>
            </a:r>
            <a:r>
              <a:rPr lang="en-US" altLang="ru-RU" sz="1600"/>
              <a:t> B</a:t>
            </a:r>
            <a:r>
              <a:rPr lang="en-US" altLang="ru-RU" sz="1600" baseline="-25000"/>
              <a:t>R</a:t>
            </a:r>
            <a:endParaRPr lang="ru-RU" altLang="ru-RU" sz="16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Если воспользоваться ранее введенными обозначениями, то, очевидно, что </a:t>
            </a:r>
            <a:br>
              <a:rPr lang="ru-RU" altLang="ru-RU" sz="1600"/>
            </a:br>
            <a:r>
              <a:rPr lang="ru-RU" altLang="ru-RU" sz="1600"/>
              <a:t>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b</a:t>
            </a:r>
            <a:r>
              <a:rPr lang="ru-RU" altLang="ru-RU" sz="1600"/>
              <a:t>1&gt;}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600" baseline="-25000"/>
              <a:t>R</a:t>
            </a:r>
            <a:r>
              <a:rPr lang="ru-RU" altLang="ru-RU" sz="1600" baseline="-25000"/>
              <a:t>1</a:t>
            </a:r>
            <a:r>
              <a:rPr lang="ru-RU" altLang="ru-RU" sz="1600"/>
              <a:t> и </a:t>
            </a:r>
            <a:br>
              <a:rPr lang="ru-RU" altLang="ru-RU" sz="1600"/>
            </a:br>
            <a:r>
              <a:rPr lang="ru-RU" altLang="ru-RU" sz="1600"/>
              <a:t>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b</a:t>
            </a:r>
            <a:r>
              <a:rPr lang="ru-RU" altLang="ru-RU" sz="1600"/>
              <a:t>2&gt;}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600" baseline="-25000"/>
              <a:t>R</a:t>
            </a:r>
            <a:r>
              <a:rPr lang="ru-RU" altLang="ru-RU" sz="1600" baseline="-25000"/>
              <a:t>1</a:t>
            </a:r>
            <a:r>
              <a:rPr lang="ru-RU" altLang="ru-RU" sz="1600"/>
              <a:t>, а также </a:t>
            </a:r>
            <a:br>
              <a:rPr lang="ru-RU" altLang="ru-RU" sz="1600"/>
            </a:br>
            <a:r>
              <a:rPr lang="ru-RU" altLang="ru-RU" sz="1600"/>
              <a:t>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c</a:t>
            </a:r>
            <a:r>
              <a:rPr lang="ru-RU" altLang="ru-RU" sz="1600"/>
              <a:t>1&gt;}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600" baseline="-25000"/>
              <a:t>R</a:t>
            </a:r>
            <a:r>
              <a:rPr lang="ru-RU" altLang="ru-RU" sz="1600" baseline="-25000"/>
              <a:t>2</a:t>
            </a:r>
            <a:r>
              <a:rPr lang="ru-RU" altLang="ru-RU" sz="1600"/>
              <a:t> и </a:t>
            </a:r>
            <a:br>
              <a:rPr lang="ru-RU" altLang="ru-RU" sz="1600"/>
            </a:br>
            <a:r>
              <a:rPr lang="ru-RU" altLang="ru-RU" sz="1600"/>
              <a:t>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c</a:t>
            </a:r>
            <a:r>
              <a:rPr lang="ru-RU" altLang="ru-RU" sz="1600"/>
              <a:t>2&gt;}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600" baseline="-25000"/>
              <a:t>R</a:t>
            </a:r>
            <a:r>
              <a:rPr lang="ru-RU" altLang="ru-RU" sz="1600" baseline="-25000"/>
              <a:t>2</a:t>
            </a:r>
            <a:r>
              <a:rPr lang="ru-RU" altLang="ru-RU" sz="16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По свойствам операции естественного соединения </a:t>
            </a:r>
            <a:br>
              <a:rPr lang="ru-RU" altLang="ru-RU" sz="1600"/>
            </a:br>
            <a:r>
              <a:rPr lang="ru-RU" altLang="ru-RU" sz="1600"/>
              <a:t>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b</a:t>
            </a:r>
            <a:r>
              <a:rPr lang="ru-RU" altLang="ru-RU" sz="1600"/>
              <a:t>1&gt;,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c</a:t>
            </a:r>
            <a:r>
              <a:rPr lang="ru-RU" altLang="ru-RU" sz="1600"/>
              <a:t>2&gt;}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600" baseline="-25000"/>
              <a:t>R</a:t>
            </a:r>
            <a:r>
              <a:rPr lang="ru-RU" altLang="ru-RU" sz="1600" baseline="-25000"/>
              <a:t>3</a:t>
            </a:r>
            <a:r>
              <a:rPr lang="ru-RU" altLang="ru-RU" sz="1600"/>
              <a:t> и </a:t>
            </a:r>
            <a:br>
              <a:rPr lang="ru-RU" altLang="ru-RU" sz="1600"/>
            </a:br>
            <a:r>
              <a:rPr lang="ru-RU" altLang="ru-RU" sz="1600"/>
              <a:t>{&lt;</a:t>
            </a:r>
            <a:r>
              <a:rPr lang="en-US" altLang="ru-RU" sz="1600"/>
              <a:t>A</a:t>
            </a:r>
            <a:r>
              <a:rPr lang="ru-RU" altLang="ru-RU" sz="1600"/>
              <a:t>, </a:t>
            </a:r>
            <a:r>
              <a:rPr lang="en-US" altLang="ru-RU" sz="1600"/>
              <a:t>a</a:t>
            </a:r>
            <a:r>
              <a:rPr lang="ru-RU" altLang="ru-RU" sz="1600"/>
              <a:t>&gt;, &lt;</a:t>
            </a:r>
            <a:r>
              <a:rPr lang="en-US" altLang="ru-RU" sz="1600"/>
              <a:t>B</a:t>
            </a:r>
            <a:r>
              <a:rPr lang="ru-RU" altLang="ru-RU" sz="1600"/>
              <a:t>, </a:t>
            </a:r>
            <a:r>
              <a:rPr lang="en-US" altLang="ru-RU" sz="1600"/>
              <a:t>b</a:t>
            </a:r>
            <a:r>
              <a:rPr lang="ru-RU" altLang="ru-RU" sz="1600"/>
              <a:t>2&gt;, &lt;</a:t>
            </a:r>
            <a:r>
              <a:rPr lang="en-US" altLang="ru-RU" sz="1600"/>
              <a:t>C</a:t>
            </a:r>
            <a:r>
              <a:rPr lang="ru-RU" altLang="ru-RU" sz="1600"/>
              <a:t>, </a:t>
            </a:r>
            <a:r>
              <a:rPr lang="en-US" altLang="ru-RU" sz="1600"/>
              <a:t>c</a:t>
            </a:r>
            <a:r>
              <a:rPr lang="ru-RU" altLang="ru-RU" sz="1600"/>
              <a:t>1&gt;} </a:t>
            </a:r>
            <a:r>
              <a:rPr lang="ru-RU" altLang="ru-RU" sz="1600">
                <a:sym typeface="Symbol" panose="05050102010706020507" pitchFamily="18" charset="2"/>
              </a:rPr>
              <a:t></a:t>
            </a:r>
            <a:r>
              <a:rPr lang="ru-RU" altLang="ru-RU" sz="1600"/>
              <a:t> </a:t>
            </a:r>
            <a:r>
              <a:rPr lang="en-US" altLang="ru-RU" sz="1600"/>
              <a:t>B</a:t>
            </a:r>
            <a:r>
              <a:rPr lang="en-US" altLang="ru-RU" sz="1600" baseline="-25000"/>
              <a:t>R</a:t>
            </a:r>
            <a:r>
              <a:rPr lang="ru-RU" altLang="ru-RU" sz="1600" baseline="-25000"/>
              <a:t>3</a:t>
            </a:r>
            <a:r>
              <a:rPr lang="ru-RU" altLang="ru-RU" sz="1600"/>
              <a:t>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600"/>
              <a:t>Поскольку по условию теоремы </a:t>
            </a:r>
            <a:r>
              <a:rPr lang="en-US" altLang="ru-RU" sz="1600"/>
              <a:t>R</a:t>
            </a:r>
            <a:r>
              <a:rPr lang="ru-RU" altLang="ru-RU" sz="1600"/>
              <a:t> = </a:t>
            </a:r>
            <a:r>
              <a:rPr lang="en-US" altLang="ru-RU" sz="1600"/>
              <a:t>R</a:t>
            </a:r>
            <a:r>
              <a:rPr lang="ru-RU" altLang="ru-RU" sz="1600" baseline="-25000"/>
              <a:t>3</a:t>
            </a:r>
            <a:r>
              <a:rPr lang="ru-RU" altLang="ru-RU" sz="1600"/>
              <a:t>, это противоречит предположению об отсутствии, по крайней мере, одного из этих кортежей в </a:t>
            </a:r>
            <a:r>
              <a:rPr lang="en-US" altLang="ru-RU" sz="1600"/>
              <a:t>BR</a:t>
            </a:r>
            <a:endParaRPr lang="ru-RU" altLang="ru-RU" sz="1600"/>
          </a:p>
          <a:p>
            <a:pPr>
              <a:lnSpc>
                <a:spcPct val="90000"/>
              </a:lnSpc>
            </a:pPr>
            <a:r>
              <a:rPr lang="ru-RU" altLang="ru-RU" sz="1700"/>
              <a:t>Тем самым, теорема Фейджина полностью доказана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EA6F-7CE9-45F9-9BA6-BA616C0387C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2CC13-833C-47C8-8282-4D6360B9D401}" type="slidenum">
              <a:rPr lang="ru-RU" altLang="en-US"/>
              <a:pPr/>
              <a:t>23</a:t>
            </a:fld>
            <a:endParaRPr lang="ru-RU" alt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16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10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Обсудим теперь, почему и в каком отношении теорема Фейджина является обобщением теоремы Хита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соответствии с теоремой Хита, достаточным условием декомпозиции без потерь переменной отношения </a:t>
            </a:r>
            <a:r>
              <a:rPr lang="ru-RU" altLang="ru-RU" sz="2100" i="1"/>
              <a:t>r </a:t>
            </a:r>
            <a:r>
              <a:rPr lang="ru-RU" altLang="ru-RU" sz="2100"/>
              <a:t>{</a:t>
            </a:r>
            <a:r>
              <a:rPr lang="ru-RU" altLang="ru-RU" sz="2100" i="1"/>
              <a:t>A</a:t>
            </a:r>
            <a:r>
              <a:rPr lang="ru-RU" altLang="ru-RU" sz="2100"/>
              <a:t>, </a:t>
            </a:r>
            <a:r>
              <a:rPr lang="ru-RU" altLang="ru-RU" sz="2100" i="1"/>
              <a:t>B</a:t>
            </a:r>
            <a:r>
              <a:rPr lang="ru-RU" altLang="ru-RU" sz="2100"/>
              <a:t>, </a:t>
            </a:r>
            <a:r>
              <a:rPr lang="ru-RU" altLang="ru-RU" sz="2100" i="1"/>
              <a:t>C</a:t>
            </a:r>
            <a:r>
              <a:rPr lang="ru-RU" altLang="ru-RU" sz="2100"/>
              <a:t>} на проекции </a:t>
            </a:r>
            <a:br>
              <a:rPr lang="ru-RU" altLang="ru-RU" sz="2100"/>
            </a:br>
            <a:r>
              <a:rPr lang="en-US" altLang="ru-RU" sz="2100" i="1"/>
              <a:t>r </a:t>
            </a:r>
            <a:r>
              <a:rPr lang="en-US" altLang="ru-RU" sz="2100"/>
              <a:t>PROJECT</a:t>
            </a:r>
            <a:r>
              <a:rPr lang="ru-RU" altLang="ru-RU" sz="2100"/>
              <a:t> {</a:t>
            </a:r>
            <a:r>
              <a:rPr lang="en-US" altLang="ru-RU" sz="2100" i="1"/>
              <a:t>A</a:t>
            </a:r>
            <a:r>
              <a:rPr lang="ru-RU" altLang="ru-RU" sz="2100"/>
              <a:t>, </a:t>
            </a:r>
            <a:r>
              <a:rPr lang="en-US" altLang="ru-RU" sz="2100" i="1"/>
              <a:t>B</a:t>
            </a:r>
            <a:r>
              <a:rPr lang="ru-RU" altLang="ru-RU" sz="2100"/>
              <a:t>} и </a:t>
            </a:r>
            <a:br>
              <a:rPr lang="ru-RU" altLang="ru-RU" sz="2100"/>
            </a:br>
            <a:r>
              <a:rPr lang="en-US" altLang="ru-RU" sz="2100" i="1"/>
              <a:t>r </a:t>
            </a:r>
            <a:r>
              <a:rPr lang="en-US" altLang="ru-RU" sz="2100"/>
              <a:t>PROJECT</a:t>
            </a:r>
            <a:r>
              <a:rPr lang="ru-RU" altLang="ru-RU" sz="2100"/>
              <a:t> {</a:t>
            </a:r>
            <a:r>
              <a:rPr lang="en-US" altLang="ru-RU" sz="2100" i="1"/>
              <a:t>A</a:t>
            </a:r>
            <a:r>
              <a:rPr lang="ru-RU" altLang="ru-RU" sz="2100"/>
              <a:t>, </a:t>
            </a:r>
            <a:r>
              <a:rPr lang="en-US" altLang="ru-RU" sz="2100" i="1"/>
              <a:t>C</a:t>
            </a:r>
            <a:r>
              <a:rPr lang="ru-RU" altLang="ru-RU" sz="2100"/>
              <a:t>} </a:t>
            </a:r>
            <a:br>
              <a:rPr lang="ru-RU" altLang="ru-RU" sz="2100"/>
            </a:br>
            <a:r>
              <a:rPr lang="ru-RU" altLang="ru-RU" sz="2100"/>
              <a:t>является наличие функциональной зависимости </a:t>
            </a:r>
            <a:r>
              <a:rPr lang="ru-RU" altLang="ru-RU" sz="2100" i="1"/>
              <a:t>A </a:t>
            </a:r>
            <a:r>
              <a:rPr lang="ru-RU" altLang="ru-RU" sz="2100">
                <a:sym typeface="Symbol" panose="05050102010706020507" pitchFamily="18" charset="2"/>
              </a:rPr>
              <a:t></a:t>
            </a:r>
            <a:r>
              <a:rPr lang="ru-RU" altLang="ru-RU" sz="2100"/>
              <a:t> </a:t>
            </a:r>
            <a:r>
              <a:rPr lang="ru-RU" altLang="ru-RU" sz="2100" i="1"/>
              <a:t>B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Но поскольку функциональная зависимость является частным случаем многозначной зависимости, то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по лемме Фейджина в переменной отношения, удовлетворяющей условию теоремы Хита, имеется </a:t>
            </a:r>
            <a:br>
              <a:rPr lang="ru-RU" altLang="ru-RU" sz="2000"/>
            </a:br>
            <a:r>
              <a:rPr lang="en-US" altLang="ru-RU" sz="2000"/>
              <a:t>MVD </a:t>
            </a:r>
            <a:r>
              <a:rPr lang="en-US" altLang="ru-RU" sz="2000" i="1"/>
              <a:t>A </a:t>
            </a:r>
            <a:r>
              <a:rPr lang="ru-RU" altLang="ru-RU" sz="2000">
                <a:sym typeface="Symbol" panose="05050102010706020507" pitchFamily="18" charset="2"/>
              </a:rPr>
              <a:t></a:t>
            </a:r>
            <a:r>
              <a:rPr lang="ru-RU" altLang="ru-RU" sz="2000"/>
              <a:t> </a:t>
            </a:r>
            <a:r>
              <a:rPr lang="en-US" altLang="ru-RU" sz="2000" i="1"/>
              <a:t>B </a:t>
            </a:r>
            <a:r>
              <a:rPr lang="ru-RU" altLang="ru-RU" sz="2000"/>
              <a:t>| </a:t>
            </a:r>
            <a:r>
              <a:rPr lang="ru-RU" altLang="ru-RU" sz="2000" i="1"/>
              <a:t>C</a:t>
            </a:r>
            <a:r>
              <a:rPr lang="ru-RU" altLang="ru-RU" sz="2000"/>
              <a:t>, и, следовательно,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теорема Хита является следствием теоремы Фейджина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E1FDD-B769-4B2D-BFD5-56A45E391E9F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C29ED-B431-45D4-B756-019EE602E4D2}" type="slidenum">
              <a:rPr lang="ru-RU" altLang="en-US"/>
              <a:pPr/>
              <a:t>24</a:t>
            </a:fld>
            <a:endParaRPr lang="ru-RU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17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11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Из теоремы же Фейджина следует, что теорема Хита задает только достаточное условие декомпозиции без потерь, потому что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из того, что для произвольного значения </a:t>
            </a:r>
            <a:r>
              <a:rPr lang="en-US" altLang="ru-RU" sz="2200" i="1"/>
              <a:t>R </a:t>
            </a:r>
            <a:r>
              <a:rPr lang="ru-RU" altLang="ru-RU" sz="2200"/>
              <a:t>переменной отношения </a:t>
            </a:r>
            <a:r>
              <a:rPr lang="en-US" altLang="ru-RU" sz="2200" i="1"/>
              <a:t>r</a:t>
            </a:r>
            <a:r>
              <a:rPr lang="ru-RU" altLang="ru-RU" sz="2200"/>
              <a:t> выполняется соотношение </a:t>
            </a:r>
            <a:br>
              <a:rPr lang="ru-RU" altLang="ru-RU" sz="2200"/>
            </a:br>
            <a:r>
              <a:rPr lang="en-US" altLang="ru-RU" sz="2200" i="1"/>
              <a:t>r </a:t>
            </a:r>
            <a:r>
              <a:rPr lang="ru-RU" altLang="ru-RU" sz="2200"/>
              <a:t>= (</a:t>
            </a:r>
            <a:r>
              <a:rPr lang="en-US" altLang="ru-RU" sz="2200" i="1"/>
              <a:t>r </a:t>
            </a:r>
            <a:r>
              <a:rPr lang="en-US" altLang="ru-RU" sz="2200"/>
              <a:t>PROJECT</a:t>
            </a:r>
            <a:r>
              <a:rPr lang="ru-RU" altLang="ru-RU" sz="2200"/>
              <a:t> {</a:t>
            </a:r>
            <a:r>
              <a:rPr lang="en-US" altLang="ru-RU" sz="2200" i="1"/>
              <a:t>A</a:t>
            </a:r>
            <a:r>
              <a:rPr lang="ru-RU" altLang="ru-RU" sz="2200"/>
              <a:t>, </a:t>
            </a:r>
            <a:r>
              <a:rPr lang="en-US" altLang="ru-RU" sz="2200" i="1"/>
              <a:t>B</a:t>
            </a:r>
            <a:r>
              <a:rPr lang="ru-RU" altLang="ru-RU" sz="2200"/>
              <a:t>}) </a:t>
            </a:r>
            <a:r>
              <a:rPr lang="en-US" altLang="ru-RU" sz="2200"/>
              <a:t>NATURAL JOIN</a:t>
            </a:r>
            <a:r>
              <a:rPr lang="ru-RU" altLang="ru-RU" sz="2200"/>
              <a:t> </a:t>
            </a:r>
            <a:br>
              <a:rPr lang="ru-RU" altLang="ru-RU" sz="2200"/>
            </a:br>
            <a:r>
              <a:rPr lang="ru-RU" altLang="ru-RU" sz="2200"/>
              <a:t>	  (</a:t>
            </a:r>
            <a:r>
              <a:rPr lang="en-US" altLang="ru-RU" sz="2200" i="1"/>
              <a:t>r </a:t>
            </a:r>
            <a:r>
              <a:rPr lang="en-US" altLang="ru-RU" sz="2200"/>
              <a:t>PROJECT</a:t>
            </a:r>
            <a:r>
              <a:rPr lang="ru-RU" altLang="ru-RU" sz="2200"/>
              <a:t> {</a:t>
            </a:r>
            <a:r>
              <a:rPr lang="en-US" altLang="ru-RU" sz="2200" i="1"/>
              <a:t>A</a:t>
            </a:r>
            <a:r>
              <a:rPr lang="ru-RU" altLang="ru-RU" sz="2200"/>
              <a:t>, </a:t>
            </a:r>
            <a:r>
              <a:rPr lang="en-US" altLang="ru-RU" sz="2200" i="1"/>
              <a:t>C</a:t>
            </a:r>
            <a:r>
              <a:rPr lang="ru-RU" altLang="ru-RU" sz="2200"/>
              <a:t>}), </a:t>
            </a:r>
            <a:br>
              <a:rPr lang="ru-RU" altLang="ru-RU" sz="2200"/>
            </a:br>
            <a:r>
              <a:rPr lang="ru-RU" altLang="ru-RU" sz="2200"/>
              <a:t>выводится наличие </a:t>
            </a:r>
            <a:r>
              <a:rPr lang="en-US" altLang="ru-RU" sz="2200"/>
              <a:t>MVD </a:t>
            </a:r>
            <a:r>
              <a:rPr lang="en-US" altLang="ru-RU" sz="2200" i="1"/>
              <a:t>A </a:t>
            </a:r>
            <a:r>
              <a:rPr lang="ru-RU" altLang="ru-RU" sz="2200">
                <a:sym typeface="Symbol" panose="05050102010706020507" pitchFamily="18" charset="2"/>
              </a:rPr>
              <a:t></a:t>
            </a:r>
            <a:r>
              <a:rPr lang="ru-RU" altLang="ru-RU" sz="2200"/>
              <a:t> </a:t>
            </a:r>
            <a:r>
              <a:rPr lang="en-US" altLang="ru-RU" sz="2200" i="1"/>
              <a:t>B </a:t>
            </a:r>
            <a:r>
              <a:rPr lang="ru-RU" altLang="ru-RU" sz="2200"/>
              <a:t>| </a:t>
            </a:r>
            <a:r>
              <a:rPr lang="ru-RU" altLang="ru-RU" sz="2200" i="1"/>
              <a:t>C</a:t>
            </a:r>
            <a:r>
              <a:rPr lang="ru-RU" altLang="ru-RU" sz="2200"/>
              <a:t>, но совсем не обязательно </a:t>
            </a:r>
            <a:r>
              <a:rPr lang="en-US" altLang="ru-RU" sz="2200"/>
              <a:t>FD </a:t>
            </a:r>
            <a:r>
              <a:rPr lang="ru-RU" altLang="ru-RU" sz="2200" i="1"/>
              <a:t>A </a:t>
            </a:r>
            <a:r>
              <a:rPr lang="ru-RU" altLang="ru-RU" sz="2200">
                <a:sym typeface="Symbol" panose="05050102010706020507" pitchFamily="18" charset="2"/>
              </a:rPr>
              <a:t></a:t>
            </a:r>
            <a:r>
              <a:rPr lang="ru-RU" altLang="ru-RU" sz="2200"/>
              <a:t> </a:t>
            </a:r>
            <a:r>
              <a:rPr lang="ru-RU" altLang="ru-RU" sz="2200" i="1"/>
              <a:t>B</a:t>
            </a:r>
            <a:r>
              <a:rPr lang="ru-RU" altLang="ru-RU" sz="22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Теорема Фейджина обеспечивает основу для декомпозиции отношений, удаляющей «аномальные» многозначные зависимости, с приведением отношений в </a:t>
            </a:r>
            <a:r>
              <a:rPr lang="ru-RU" altLang="ru-RU" sz="2600" i="1"/>
              <a:t>четвертую нормальную форму</a:t>
            </a:r>
            <a:r>
              <a:rPr lang="ru-RU" altLang="ru-RU" sz="260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91F8-430F-44D5-B797-8AE2DC4E140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04028-FDF2-418A-8A33-5578C201CF18}" type="slidenum">
              <a:rPr lang="ru-RU" altLang="en-US"/>
              <a:pPr/>
              <a:t>25</a:t>
            </a:fld>
            <a:endParaRPr lang="ru-RU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18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en-US" altLang="ru-RU" sz="2400"/>
              <a:t>MVD, </a:t>
            </a:r>
            <a:r>
              <a:rPr lang="ru-RU" altLang="ru-RU" sz="2400"/>
              <a:t>теорема Фейджина, </a:t>
            </a:r>
            <a:r>
              <a:rPr lang="en-US" altLang="ru-RU" sz="2400"/>
              <a:t>4NF (</a:t>
            </a:r>
            <a:r>
              <a:rPr lang="ru-RU" altLang="ru-RU" sz="2400"/>
              <a:t>12</a:t>
            </a:r>
            <a:r>
              <a:rPr lang="en-US" altLang="ru-RU" sz="2400"/>
              <a:t>)</a:t>
            </a:r>
            <a:endParaRPr lang="ru-RU" altLang="ru-RU" sz="240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b="1"/>
              <a:t>Определение </a:t>
            </a:r>
            <a:r>
              <a:rPr lang="en-US" altLang="ru-RU" sz="1900" b="1"/>
              <a:t>6</a:t>
            </a:r>
            <a:r>
              <a:rPr lang="ru-RU" altLang="ru-RU" sz="1900" b="1"/>
              <a:t>.2. Четвертая нормальная форма</a:t>
            </a:r>
            <a:r>
              <a:rPr lang="ru-RU" altLang="ru-RU" sz="1900"/>
              <a:t/>
            </a:r>
            <a:br>
              <a:rPr lang="ru-RU" altLang="ru-RU" sz="1900"/>
            </a:br>
            <a:r>
              <a:rPr lang="ru-RU" altLang="ru-RU" sz="1900"/>
              <a:t/>
            </a:r>
            <a:br>
              <a:rPr lang="ru-RU" altLang="ru-RU" sz="1900"/>
            </a:br>
            <a:r>
              <a:rPr lang="ru-RU" altLang="ru-RU" sz="1900"/>
              <a:t>Переменная отношения </a:t>
            </a:r>
            <a:r>
              <a:rPr lang="en-US" altLang="ru-RU" sz="1900" i="1"/>
              <a:t>r </a:t>
            </a:r>
            <a:r>
              <a:rPr lang="ru-RU" altLang="ru-RU" sz="1900"/>
              <a:t>находится в четвертой нормальной форме (4NF) в том и только в том случае, когда она находится в BCNF, и все MVD </a:t>
            </a:r>
            <a:r>
              <a:rPr lang="en-US" altLang="ru-RU" sz="1900" i="1"/>
              <a:t>r </a:t>
            </a:r>
            <a:r>
              <a:rPr lang="ru-RU" altLang="ru-RU" sz="1900"/>
              <a:t>являются FD с детерминантами – возможными ключами отношения </a:t>
            </a:r>
            <a:r>
              <a:rPr lang="en-US" altLang="ru-RU" sz="1900" i="1"/>
              <a:t>r</a:t>
            </a:r>
            <a:endParaRPr lang="ru-RU" altLang="ru-RU" sz="1900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900"/>
          </a:p>
          <a:p>
            <a:pPr>
              <a:lnSpc>
                <a:spcPct val="80000"/>
              </a:lnSpc>
            </a:pPr>
            <a:r>
              <a:rPr lang="ru-RU" altLang="ru-RU" sz="1900"/>
              <a:t>В сущности, 4NF является BCNF, в которой многозначные зависимости вырождаются в функциональные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Понятно, что отношение СЛУЖ_ПРО_ЗАДАН не находится в 4NF, поскольку детерминант MVD СЛУ_НОМ </a:t>
            </a:r>
            <a:r>
              <a:rPr lang="ru-RU" altLang="ru-RU" sz="1900">
                <a:sym typeface="Symbol" panose="05050102010706020507" pitchFamily="18" charset="2"/>
              </a:rPr>
              <a:t></a:t>
            </a:r>
            <a:r>
              <a:rPr lang="ru-RU" altLang="ru-RU" sz="1900"/>
              <a:t> ПРО_НОМ и СЛУ_НОМ </a:t>
            </a:r>
            <a:r>
              <a:rPr lang="ru-RU" altLang="ru-RU" sz="1900">
                <a:sym typeface="Symbol" panose="05050102010706020507" pitchFamily="18" charset="2"/>
              </a:rPr>
              <a:t></a:t>
            </a:r>
            <a:r>
              <a:rPr lang="ru-RU" altLang="ru-RU" sz="1900"/>
              <a:t> СЛУ_ЗАДАН не является возможным ключом, и эти MVD не являются функциональными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 другой стороны, отношения СЛУЖ_ПРО_НОМ и СЛУЖ_ЗАДАНИЕ находятся в BCNF и не содержат MVD, отличных от FD с детерминантом – возможным ключом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Поэтому они находятся в 4NF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2846-2DEC-438F-8292-930A6AD6AE1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06-A2D5-472F-BB8A-530201C2DF1E}" type="slidenum">
              <a:rPr lang="ru-RU" altLang="en-US"/>
              <a:pPr/>
              <a:t>26</a:t>
            </a:fld>
            <a:endParaRPr lang="ru-RU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</a:t>
            </a:r>
            <a:r>
              <a:rPr lang="en-US" altLang="ru-RU" sz="3200"/>
              <a:t>5NF (1)</a:t>
            </a:r>
            <a:r>
              <a:rPr lang="ru-RU" altLang="ru-RU" sz="3800"/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Приведение отношения к 4NF предполагает его декомпозицию без потерь на две проекции (как и в случае 2NF, 3NF и BCNF)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Однако бывают (хотя и нечасто) случаи, когда декомпозиция без потерь на две проекции невозможна, но можно произвести декомпозицию без потерь на большее число проекций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Будем называть </a:t>
            </a:r>
            <a:r>
              <a:rPr lang="ru-RU" altLang="ru-RU" sz="2600" i="1"/>
              <a:t>n</a:t>
            </a:r>
            <a:r>
              <a:rPr lang="ru-RU" altLang="ru-RU" sz="2600"/>
              <a:t>-декомпозируемым отношением отношение, которое может быть декомпозировано без потерь на </a:t>
            </a:r>
            <a:r>
              <a:rPr lang="ru-RU" altLang="ru-RU" sz="2600" i="1"/>
              <a:t>n </a:t>
            </a:r>
            <a:r>
              <a:rPr lang="ru-RU" altLang="ru-RU" sz="2600"/>
              <a:t>проекций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До сих пор мы имели дело с 2-декомпозируемыми отношениями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DAAF1-4890-4803-93AF-D3B35C4918B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92C5E-9C2C-46E9-98D3-18A845D5C150}" type="slidenum">
              <a:rPr lang="ru-RU" altLang="en-US"/>
              <a:pPr/>
              <a:t>27</a:t>
            </a:fld>
            <a:endParaRPr lang="ru-RU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(2)</a:t>
            </a:r>
            <a:br>
              <a:rPr lang="en-US" altLang="ru-RU" sz="3200"/>
            </a:br>
            <a:r>
              <a:rPr lang="ru-RU" altLang="ru-RU" sz="2400"/>
              <a:t>N-декомпозируемые отношения</a:t>
            </a:r>
            <a:r>
              <a:rPr lang="en-US" altLang="ru-RU" sz="2400"/>
              <a:t> (1)</a:t>
            </a:r>
            <a:r>
              <a:rPr lang="ru-RU" altLang="ru-RU" sz="3800"/>
              <a:t> 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 b="1"/>
              <a:t>Определение </a:t>
            </a:r>
            <a:r>
              <a:rPr lang="en-US" altLang="ru-RU" sz="2600" b="1"/>
              <a:t>6</a:t>
            </a:r>
            <a:r>
              <a:rPr lang="ru-RU" altLang="ru-RU" sz="2600" b="1"/>
              <a:t>.3. Тривиальная многозначная зависимость</a:t>
            </a:r>
            <a:r>
              <a:rPr lang="en-US" altLang="ru-RU" sz="2600"/>
              <a:t/>
            </a:r>
            <a:br>
              <a:rPr lang="en-US" altLang="ru-RU" sz="2600"/>
            </a:br>
            <a:r>
              <a:rPr lang="en-US" altLang="ru-RU" sz="2600"/>
              <a:t/>
            </a:r>
            <a:br>
              <a:rPr lang="en-US" altLang="ru-RU" sz="2600"/>
            </a:br>
            <a:r>
              <a:rPr lang="ru-RU" altLang="ru-RU" sz="2600"/>
              <a:t>В переменной отношения </a:t>
            </a:r>
            <a:r>
              <a:rPr lang="ru-RU" altLang="ru-RU" sz="2600" i="1"/>
              <a:t>r </a:t>
            </a:r>
            <a:r>
              <a:rPr lang="ru-RU" altLang="ru-RU" sz="2600"/>
              <a:t>с атрибутами (возможно, составными) </a:t>
            </a:r>
            <a:r>
              <a:rPr lang="ru-RU" altLang="ru-RU" sz="2600" i="1"/>
              <a:t>A </a:t>
            </a:r>
            <a:r>
              <a:rPr lang="ru-RU" altLang="ru-RU" sz="2600"/>
              <a:t>и </a:t>
            </a:r>
            <a:r>
              <a:rPr lang="ru-RU" altLang="ru-RU" sz="2600" i="1"/>
              <a:t>B </a:t>
            </a:r>
            <a:r>
              <a:rPr lang="ru-RU" altLang="ru-RU" sz="2600"/>
              <a:t>MVD </a:t>
            </a:r>
            <a:r>
              <a:rPr lang="en-US" altLang="ru-RU" sz="2600" i="1"/>
              <a:t>A </a:t>
            </a:r>
            <a:r>
              <a:rPr lang="ru-RU" altLang="ru-RU" sz="2600">
                <a:sym typeface="Symbol" panose="05050102010706020507" pitchFamily="18" charset="2"/>
              </a:rPr>
              <a:t></a:t>
            </a:r>
            <a:r>
              <a:rPr lang="ru-RU" altLang="ru-RU" sz="2600"/>
              <a:t> </a:t>
            </a:r>
            <a:r>
              <a:rPr lang="en-US" altLang="ru-RU" sz="2600" i="1"/>
              <a:t>B </a:t>
            </a:r>
            <a:r>
              <a:rPr lang="ru-RU" altLang="ru-RU" sz="2600"/>
              <a:t>называется </a:t>
            </a:r>
            <a:r>
              <a:rPr lang="ru-RU" altLang="ru-RU" sz="2600" i="1"/>
              <a:t>тривиальной</a:t>
            </a:r>
            <a:r>
              <a:rPr lang="ru-RU" altLang="ru-RU" sz="2600"/>
              <a:t>, если либо </a:t>
            </a:r>
            <a:r>
              <a:rPr lang="ru-RU" altLang="ru-RU" sz="2600" i="1"/>
              <a:t>A </a:t>
            </a:r>
            <a:r>
              <a:rPr lang="ru-RU" altLang="ru-RU" sz="2600">
                <a:sym typeface="Symbol" panose="05050102010706020507" pitchFamily="18" charset="2"/>
              </a:rPr>
              <a:t></a:t>
            </a:r>
            <a:r>
              <a:rPr lang="ru-RU" altLang="ru-RU" sz="2600"/>
              <a:t> </a:t>
            </a:r>
            <a:r>
              <a:rPr lang="ru-RU" altLang="ru-RU" sz="2600" i="1"/>
              <a:t>B</a:t>
            </a:r>
            <a:r>
              <a:rPr lang="ru-RU" altLang="ru-RU" sz="2600"/>
              <a:t>, либо </a:t>
            </a:r>
            <a:r>
              <a:rPr lang="ru-RU" altLang="ru-RU" sz="2600" i="1"/>
              <a:t>A </a:t>
            </a:r>
            <a:r>
              <a:rPr lang="ru-RU" altLang="ru-RU" sz="2600"/>
              <a:t>UNION </a:t>
            </a:r>
            <a:r>
              <a:rPr lang="ru-RU" altLang="ru-RU" sz="2600" i="1"/>
              <a:t>B </a:t>
            </a:r>
            <a:r>
              <a:rPr lang="ru-RU" altLang="ru-RU" sz="2600"/>
              <a:t>совпадает с заголовком отношения </a:t>
            </a:r>
            <a:r>
              <a:rPr lang="ru-RU" altLang="ru-RU" sz="2600" i="1"/>
              <a:t>r</a:t>
            </a:r>
            <a:r>
              <a:rPr lang="en-US" altLang="ru-RU" sz="2600" i="1"/>
              <a:t/>
            </a:r>
            <a:br>
              <a:rPr lang="en-US" altLang="ru-RU" sz="2600" i="1"/>
            </a:br>
            <a:endParaRPr lang="ru-RU" altLang="ru-RU" sz="2600"/>
          </a:p>
          <a:p>
            <a:pPr>
              <a:lnSpc>
                <a:spcPct val="90000"/>
              </a:lnSpc>
            </a:pPr>
            <a:r>
              <a:rPr lang="ru-RU" altLang="ru-RU" sz="2600"/>
              <a:t>Тривиальная MVD всегда удовлетворяется</a:t>
            </a:r>
            <a:endParaRPr lang="en-US" altLang="ru-RU" sz="26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При </a:t>
            </a:r>
            <a:r>
              <a:rPr lang="ru-RU" altLang="ru-RU" sz="2200" i="1"/>
              <a:t>A </a:t>
            </a:r>
            <a:r>
              <a:rPr lang="ru-RU" altLang="ru-RU" sz="2200">
                <a:sym typeface="Symbol" panose="05050102010706020507" pitchFamily="18" charset="2"/>
              </a:rPr>
              <a:t></a:t>
            </a:r>
            <a:r>
              <a:rPr lang="ru-RU" altLang="ru-RU" sz="2200"/>
              <a:t> </a:t>
            </a:r>
            <a:r>
              <a:rPr lang="ru-RU" altLang="ru-RU" sz="2200" i="1"/>
              <a:t>B</a:t>
            </a:r>
            <a:r>
              <a:rPr lang="ru-RU" altLang="ru-RU" sz="2200"/>
              <a:t> она вырождается в тривиальную FD</a:t>
            </a:r>
            <a:endParaRPr lang="en-US" altLang="ru-RU" sz="22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В случае </a:t>
            </a:r>
            <a:r>
              <a:rPr lang="ru-RU" altLang="ru-RU" sz="2200" i="1"/>
              <a:t>A </a:t>
            </a:r>
            <a:r>
              <a:rPr lang="ru-RU" altLang="ru-RU" sz="2200"/>
              <a:t>UNION </a:t>
            </a:r>
            <a:r>
              <a:rPr lang="ru-RU" altLang="ru-RU" sz="2200" i="1"/>
              <a:t>B </a:t>
            </a:r>
            <a:r>
              <a:rPr lang="ru-RU" altLang="ru-RU" sz="2200"/>
              <a:t>= </a:t>
            </a:r>
            <a:r>
              <a:rPr lang="ru-RU" altLang="ru-RU" sz="2200" i="1"/>
              <a:t>H</a:t>
            </a:r>
            <a:r>
              <a:rPr lang="ru-RU" altLang="ru-RU" sz="2200" i="1" baseline="-25000"/>
              <a:t>r</a:t>
            </a:r>
            <a:r>
              <a:rPr lang="ru-RU" altLang="ru-RU" sz="2200" i="1"/>
              <a:t> </a:t>
            </a:r>
            <a:r>
              <a:rPr lang="ru-RU" altLang="ru-RU" sz="2200"/>
              <a:t>требования многозначной зависимости соблюдаются очевидным образом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2A74-E40D-4AB0-A01B-1FB483A9287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72540-D918-490B-9150-70940F80623F}" type="slidenum">
              <a:rPr lang="ru-RU" altLang="en-US"/>
              <a:pPr/>
              <a:t>28</a:t>
            </a:fld>
            <a:endParaRPr lang="ru-RU" alt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(3)</a:t>
            </a:r>
            <a:br>
              <a:rPr lang="en-US" altLang="ru-RU" sz="3200"/>
            </a:br>
            <a:r>
              <a:rPr lang="ru-RU" altLang="ru-RU" sz="2400"/>
              <a:t>N-декомпозируемые отношения</a:t>
            </a:r>
            <a:r>
              <a:rPr lang="en-US" altLang="ru-RU" sz="2400"/>
              <a:t> (2)</a:t>
            </a:r>
            <a:endParaRPr lang="ru-RU" altLang="ru-RU" sz="2400"/>
          </a:p>
        </p:txBody>
      </p:sp>
      <p:pic>
        <p:nvPicPr>
          <p:cNvPr id="64517" name="Picture 5" descr="5N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12875"/>
            <a:ext cx="3095625" cy="157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19" name="Picture 7" descr="5N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12875"/>
            <a:ext cx="36322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520" name="Picture 8" descr="5NF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213100"/>
            <a:ext cx="431958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539750" y="5176838"/>
            <a:ext cx="81359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В отношении СЛУЖ_ПРО_ЗАДАН имеется единственный возможный ключ {СЛУ_НОМ, ПРО_НОМ, СЛУ_ЗАДАН} и отсутствуют нетривиальные MVD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CC66-DBD9-4C8F-9B75-F136D7A839A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83052-26A2-4948-8CE7-9B95EE5228D6}" type="slidenum">
              <a:rPr lang="ru-RU" altLang="en-US"/>
              <a:pPr/>
              <a:t>29</a:t>
            </a:fld>
            <a:endParaRPr lang="ru-RU" alt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4</a:t>
            </a:r>
            <a:r>
              <a:rPr lang="en-US" altLang="ru-RU" sz="3200"/>
              <a:t>)</a:t>
            </a:r>
            <a:br>
              <a:rPr lang="en-US" altLang="ru-RU" sz="3200"/>
            </a:br>
            <a:r>
              <a:rPr lang="ru-RU" altLang="ru-RU" sz="2400"/>
              <a:t>N-декомпозируемые отношения</a:t>
            </a:r>
            <a:r>
              <a:rPr lang="en-US" altLang="ru-RU" sz="2400"/>
              <a:t> (</a:t>
            </a:r>
            <a:r>
              <a:rPr lang="ru-RU" altLang="ru-RU" sz="2400"/>
              <a:t>3</a:t>
            </a:r>
            <a:r>
              <a:rPr lang="en-US" altLang="ru-RU" sz="2400"/>
              <a:t>)</a:t>
            </a:r>
            <a:endParaRPr lang="ru-RU" altLang="ru-RU" sz="2400"/>
          </a:p>
        </p:txBody>
      </p:sp>
      <p:pic>
        <p:nvPicPr>
          <p:cNvPr id="67587" name="Picture 3" descr="5N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12875"/>
            <a:ext cx="2879725" cy="12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588" name="Picture 4" descr="5NF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12875"/>
            <a:ext cx="3168650" cy="302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589" name="Picture 5" descr="5NF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81300"/>
            <a:ext cx="3887787" cy="143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611188" y="4508500"/>
            <a:ext cx="8135937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Тело результата естественного соединения проекций </a:t>
            </a:r>
            <a:r>
              <a:rPr lang="en-US" altLang="ru-RU" sz="1600" i="1"/>
              <a:t>R</a:t>
            </a:r>
            <a:r>
              <a:rPr lang="ru-RU" altLang="ru-RU" sz="1600" i="1" baseline="-25000"/>
              <a:t>СП</a:t>
            </a:r>
            <a:r>
              <a:rPr lang="ru-RU" altLang="ru-RU" sz="1600"/>
              <a:t> и </a:t>
            </a:r>
            <a:r>
              <a:rPr lang="en-US" altLang="ru-RU" sz="1600" i="1"/>
              <a:t>R</a:t>
            </a:r>
            <a:r>
              <a:rPr lang="ru-RU" altLang="ru-RU" sz="1600" i="1" baseline="-25000"/>
              <a:t>ПС</a:t>
            </a:r>
            <a:r>
              <a:rPr lang="ru-RU" altLang="ru-RU" sz="1600"/>
              <a:t> почти совпадает с телом исходного значения-отношения </a:t>
            </a:r>
            <a:r>
              <a:rPr lang="en-US" altLang="ru-RU" sz="1600" i="1"/>
              <a:t>R</a:t>
            </a:r>
            <a:r>
              <a:rPr lang="ru-RU" altLang="ru-RU" sz="1600" i="1" baseline="-25000"/>
              <a:t>СПС</a:t>
            </a:r>
            <a:r>
              <a:rPr lang="ru-RU" altLang="ru-RU" sz="1600"/>
              <a:t>, но в нем присутствует один лишний кортеж, который исчезнет после выполнения заключительного естественного соединения с проекцией </a:t>
            </a:r>
            <a:r>
              <a:rPr lang="en-US" altLang="ru-RU" sz="1600" i="1"/>
              <a:t>R</a:t>
            </a:r>
            <a:r>
              <a:rPr lang="ru-RU" altLang="ru-RU" sz="1600" i="1" baseline="-25000"/>
              <a:t>СС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 i="1"/>
              <a:t> </a:t>
            </a:r>
            <a:r>
              <a:rPr lang="ru-RU" altLang="ru-RU" sz="1600"/>
              <a:t>Легко убедиться, что исходное отношение будет восстановлено при любом порядке естественного соединения трех проекций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E7-0491-4946-85E6-C339258A8FA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5C667-1C8C-4682-BE26-619778B88457}" type="slidenum">
              <a:rPr lang="ru-RU" altLang="en-US"/>
              <a:pPr/>
              <a:t>3</a:t>
            </a:fld>
            <a:endParaRPr lang="ru-RU" alt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План 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Зависимости проекции/соединения и пятая нормальная форма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N-декомпозируемые отношения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Зависимость проекции/соединения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Аномалии, вызываемые наличием зависимости проекции/соединения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Устранение аномалий обновления в 3-декомпозиции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/>
              <a:t>Пятая нормальная форма</a:t>
            </a:r>
          </a:p>
          <a:p>
            <a:pPr>
              <a:lnSpc>
                <a:spcPct val="90000"/>
              </a:lnSpc>
            </a:pPr>
            <a:r>
              <a:rPr lang="ru-RU" altLang="ru-RU"/>
              <a:t>Заключение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BB24-4550-401C-B2CE-0C0E247254D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48003-3959-4C00-A6A5-4B953F676D02}" type="slidenum">
              <a:rPr lang="ru-RU" altLang="en-US"/>
              <a:pPr/>
              <a:t>30</a:t>
            </a:fld>
            <a:endParaRPr lang="ru-RU" alt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4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Зависимость проекции/соединения (1)</a:t>
            </a:r>
            <a:r>
              <a:rPr lang="ru-RU" altLang="ru-RU" sz="3800"/>
              <a:t>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Утверждение о том, что значение-отношение </a:t>
            </a:r>
            <a:r>
              <a:rPr lang="en-US" altLang="ru-RU" sz="2600" i="1"/>
              <a:t>R</a:t>
            </a:r>
            <a:r>
              <a:rPr lang="ru-RU" altLang="ru-RU" sz="2600" i="1" baseline="-25000"/>
              <a:t>СПС</a:t>
            </a:r>
            <a:r>
              <a:rPr lang="ru-RU" altLang="ru-RU" sz="2600"/>
              <a:t> восстанавливается без потерь путем естественного соединения его проекций </a:t>
            </a:r>
            <a:r>
              <a:rPr lang="en-US" altLang="ru-RU" sz="2600" i="1"/>
              <a:t>R</a:t>
            </a:r>
            <a:r>
              <a:rPr lang="ru-RU" altLang="ru-RU" sz="2600" i="1" baseline="-25000"/>
              <a:t>СП</a:t>
            </a:r>
            <a:r>
              <a:rPr lang="ru-RU" altLang="ru-RU" sz="2600"/>
              <a:t>, </a:t>
            </a:r>
            <a:r>
              <a:rPr lang="en-US" altLang="ru-RU" sz="2600" i="1"/>
              <a:t>R</a:t>
            </a:r>
            <a:r>
              <a:rPr lang="ru-RU" altLang="ru-RU" sz="2600" i="1" baseline="-25000"/>
              <a:t>ПС</a:t>
            </a:r>
            <a:r>
              <a:rPr lang="ru-RU" altLang="ru-RU" sz="2600"/>
              <a:t> и </a:t>
            </a:r>
            <a:r>
              <a:rPr lang="en-US" altLang="ru-RU" sz="2600" i="1"/>
              <a:t>R</a:t>
            </a:r>
            <a:r>
              <a:rPr lang="ru-RU" altLang="ru-RU" sz="2600" i="1" baseline="-25000"/>
              <a:t>СС</a:t>
            </a:r>
            <a:r>
              <a:rPr lang="ru-RU" altLang="ru-RU" sz="2600"/>
              <a:t> эквивалентно следующему утверждению:</a:t>
            </a:r>
            <a:br>
              <a:rPr lang="ru-RU" altLang="ru-RU" sz="2600"/>
            </a:br>
            <a:r>
              <a:rPr lang="ru-RU" altLang="ru-RU" sz="2600"/>
              <a:t/>
            </a:r>
            <a:br>
              <a:rPr lang="ru-RU" altLang="ru-RU" sz="2600"/>
            </a:br>
            <a:r>
              <a:rPr lang="ru-RU" altLang="ru-RU" sz="2600"/>
              <a:t>IF 	    </a:t>
            </a:r>
            <a:br>
              <a:rPr lang="ru-RU" altLang="ru-RU" sz="2600"/>
            </a:br>
            <a:r>
              <a:rPr lang="ru-RU" altLang="ru-RU" sz="2600"/>
              <a:t>({&lt;СЛУ_НОМ, </a:t>
            </a:r>
            <a:r>
              <a:rPr lang="ru-RU" altLang="ru-RU" sz="2600" i="1"/>
              <a:t>сн</a:t>
            </a:r>
            <a:r>
              <a:rPr lang="ru-RU" altLang="ru-RU" sz="2600"/>
              <a:t>&gt;, &lt;ПРО_НОМ, </a:t>
            </a:r>
            <a:r>
              <a:rPr lang="ru-RU" altLang="ru-RU" sz="2600" i="1"/>
              <a:t>пн</a:t>
            </a:r>
            <a:r>
              <a:rPr lang="ru-RU" altLang="ru-RU" sz="2600"/>
              <a:t>&gt;} </a:t>
            </a:r>
            <a:r>
              <a:rPr lang="ru-RU" altLang="ru-RU" sz="2600">
                <a:sym typeface="Symbol" panose="05050102010706020507" pitchFamily="18" charset="2"/>
              </a:rPr>
              <a:t></a:t>
            </a:r>
            <a:r>
              <a:rPr lang="ru-RU" altLang="ru-RU" sz="2600"/>
              <a:t> </a:t>
            </a:r>
            <a:r>
              <a:rPr lang="en-US" altLang="ru-RU" sz="2600" i="1"/>
              <a:t>B</a:t>
            </a:r>
            <a:r>
              <a:rPr lang="en-US" altLang="ru-RU" sz="2600" i="1" baseline="-25000"/>
              <a:t>R</a:t>
            </a:r>
            <a:r>
              <a:rPr lang="ru-RU" altLang="ru-RU" sz="2600" i="1" baseline="-25000"/>
              <a:t>сп</a:t>
            </a:r>
            <a:r>
              <a:rPr lang="ru-RU" altLang="ru-RU" sz="2600"/>
              <a:t> AND  {&lt;ПРО_НОМ, </a:t>
            </a:r>
            <a:r>
              <a:rPr lang="ru-RU" altLang="ru-RU" sz="2600" i="1"/>
              <a:t>пн</a:t>
            </a:r>
            <a:r>
              <a:rPr lang="ru-RU" altLang="ru-RU" sz="2600"/>
              <a:t>&gt;, &lt;СЛУ_ЗАДАН,</a:t>
            </a:r>
            <a:r>
              <a:rPr lang="ru-RU" altLang="ru-RU" sz="2600" i="1"/>
              <a:t> сз</a:t>
            </a:r>
            <a:r>
              <a:rPr lang="ru-RU" altLang="ru-RU" sz="2600"/>
              <a:t>&gt;} </a:t>
            </a:r>
            <a:r>
              <a:rPr lang="ru-RU" altLang="ru-RU" sz="2600">
                <a:sym typeface="Symbol" panose="05050102010706020507" pitchFamily="18" charset="2"/>
              </a:rPr>
              <a:t></a:t>
            </a:r>
            <a:r>
              <a:rPr lang="ru-RU" altLang="ru-RU" sz="2600"/>
              <a:t> </a:t>
            </a:r>
            <a:r>
              <a:rPr lang="en-US" altLang="ru-RU" sz="2600" i="1"/>
              <a:t>B</a:t>
            </a:r>
            <a:r>
              <a:rPr lang="en-US" altLang="ru-RU" sz="2600" i="1" baseline="-25000"/>
              <a:t>R</a:t>
            </a:r>
            <a:r>
              <a:rPr lang="ru-RU" altLang="ru-RU" sz="2600" i="1" baseline="-25000"/>
              <a:t>пс</a:t>
            </a:r>
            <a:r>
              <a:rPr lang="ru-RU" altLang="ru-RU" sz="2600"/>
              <a:t> AND  {&lt;СЛУ_НОМ, </a:t>
            </a:r>
            <a:r>
              <a:rPr lang="ru-RU" altLang="ru-RU" sz="2600" i="1"/>
              <a:t>сн</a:t>
            </a:r>
            <a:r>
              <a:rPr lang="ru-RU" altLang="ru-RU" sz="2600"/>
              <a:t>&gt;, &lt;СЛУ_ЗАДАН,</a:t>
            </a:r>
            <a:r>
              <a:rPr lang="ru-RU" altLang="ru-RU" sz="2600" i="1"/>
              <a:t> сз</a:t>
            </a:r>
            <a:r>
              <a:rPr lang="ru-RU" altLang="ru-RU" sz="2600"/>
              <a:t>&gt;} </a:t>
            </a:r>
            <a:r>
              <a:rPr lang="ru-RU" altLang="ru-RU" sz="2600">
                <a:sym typeface="Symbol" panose="05050102010706020507" pitchFamily="18" charset="2"/>
              </a:rPr>
              <a:t></a:t>
            </a:r>
            <a:r>
              <a:rPr lang="ru-RU" altLang="ru-RU" sz="2600"/>
              <a:t> </a:t>
            </a:r>
            <a:r>
              <a:rPr lang="en-US" altLang="ru-RU" sz="2600" i="1"/>
              <a:t>B</a:t>
            </a:r>
            <a:r>
              <a:rPr lang="en-US" altLang="ru-RU" sz="2600" i="1" baseline="-25000"/>
              <a:t>R</a:t>
            </a:r>
            <a:r>
              <a:rPr lang="ru-RU" altLang="ru-RU" sz="2600" i="1" baseline="-25000"/>
              <a:t>сс</a:t>
            </a:r>
            <a:r>
              <a:rPr lang="ru-RU" altLang="ru-RU" sz="2600"/>
              <a:t>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600"/>
              <a:t>	THEN </a:t>
            </a:r>
            <a:br>
              <a:rPr lang="ru-RU" altLang="ru-RU" sz="2600"/>
            </a:br>
            <a:r>
              <a:rPr lang="ru-RU" altLang="ru-RU" sz="2600"/>
              <a:t>{&lt;СЛУ_НОМ, </a:t>
            </a:r>
            <a:r>
              <a:rPr lang="ru-RU" altLang="ru-RU" sz="2600" i="1"/>
              <a:t>сн</a:t>
            </a:r>
            <a:r>
              <a:rPr lang="ru-RU" altLang="ru-RU" sz="2600"/>
              <a:t>&gt;, &lt;ПРО_НОМ, </a:t>
            </a:r>
            <a:r>
              <a:rPr lang="ru-RU" altLang="ru-RU" sz="2600" i="1"/>
              <a:t>пн</a:t>
            </a:r>
            <a:r>
              <a:rPr lang="ru-RU" altLang="ru-RU" sz="2600"/>
              <a:t>&gt;, &lt;СЛУ_ЗАДАН,</a:t>
            </a:r>
            <a:r>
              <a:rPr lang="ru-RU" altLang="ru-RU" sz="2600" i="1"/>
              <a:t> сз</a:t>
            </a:r>
            <a:r>
              <a:rPr lang="ru-RU" altLang="ru-RU" sz="2600"/>
              <a:t>&gt;} </a:t>
            </a:r>
            <a:r>
              <a:rPr lang="ru-RU" altLang="ru-RU" sz="2600">
                <a:sym typeface="Symbol" panose="05050102010706020507" pitchFamily="18" charset="2"/>
              </a:rPr>
              <a:t></a:t>
            </a:r>
            <a:r>
              <a:rPr lang="ru-RU" altLang="ru-RU" sz="2600"/>
              <a:t> </a:t>
            </a:r>
            <a:r>
              <a:rPr lang="en-US" altLang="ru-RU" sz="2600" i="1"/>
              <a:t>B</a:t>
            </a:r>
            <a:r>
              <a:rPr lang="en-US" altLang="ru-RU" sz="2600" i="1" baseline="-25000"/>
              <a:t>R</a:t>
            </a:r>
            <a:r>
              <a:rPr lang="ru-RU" altLang="ru-RU" sz="2600" i="1" baseline="-25000"/>
              <a:t>спс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9CA25-2086-4847-A238-D253179FD55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62B6-7203-4B2F-9A38-E57E9EC3D4C9}" type="slidenum">
              <a:rPr lang="ru-RU" altLang="en-US"/>
              <a:pPr/>
              <a:t>31</a:t>
            </a:fld>
            <a:endParaRPr lang="ru-RU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5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Зависимость проекции/соединения (2)</a:t>
            </a:r>
            <a:r>
              <a:rPr lang="ru-RU" altLang="ru-RU" sz="3800"/>
              <a:t>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dirty="0"/>
              <a:t>Чтобы возможность восстановления без потерь значения </a:t>
            </a:r>
            <a:r>
              <a:rPr lang="en-US" altLang="ru-RU" sz="2100" i="1" dirty="0"/>
              <a:t>R</a:t>
            </a:r>
            <a:r>
              <a:rPr lang="ru-RU" altLang="ru-RU" sz="2100" i="1" baseline="-25000" dirty="0"/>
              <a:t>СПС</a:t>
            </a:r>
            <a:r>
              <a:rPr lang="ru-RU" altLang="ru-RU" sz="2100" dirty="0"/>
              <a:t> переменной отношения СЛУЖ_ПРО_ЗАДАН путем естественного соединения значений ее проекций </a:t>
            </a:r>
            <a:r>
              <a:rPr lang="en-US" altLang="ru-RU" sz="2100" i="1" dirty="0"/>
              <a:t>R</a:t>
            </a:r>
            <a:r>
              <a:rPr lang="ru-RU" altLang="ru-RU" sz="2100" i="1" baseline="-25000" dirty="0"/>
              <a:t>СП</a:t>
            </a:r>
            <a:r>
              <a:rPr lang="ru-RU" altLang="ru-RU" sz="2100" dirty="0"/>
              <a:t>, </a:t>
            </a:r>
            <a:r>
              <a:rPr lang="en-US" altLang="ru-RU" sz="2100" i="1" dirty="0"/>
              <a:t>R</a:t>
            </a:r>
            <a:r>
              <a:rPr lang="ru-RU" altLang="ru-RU" sz="2100" i="1" baseline="-25000" dirty="0"/>
              <a:t>ПС</a:t>
            </a:r>
            <a:r>
              <a:rPr lang="ru-RU" altLang="ru-RU" sz="2100" dirty="0"/>
              <a:t> и </a:t>
            </a:r>
            <a:r>
              <a:rPr lang="en-US" altLang="ru-RU" sz="2100" i="1" dirty="0"/>
              <a:t>R</a:t>
            </a:r>
            <a:r>
              <a:rPr lang="ru-RU" altLang="ru-RU" sz="2100" i="1" baseline="-25000" dirty="0"/>
              <a:t>СС</a:t>
            </a:r>
            <a:r>
              <a:rPr lang="ru-RU" altLang="ru-RU" sz="2100" dirty="0"/>
              <a:t> существовала при </a:t>
            </a:r>
            <a:r>
              <a:rPr lang="ru-RU" altLang="ru-RU" sz="2100" i="1" dirty="0"/>
              <a:t>любом допустимом </a:t>
            </a:r>
            <a:r>
              <a:rPr lang="en-US" altLang="ru-RU" sz="2100" i="1" dirty="0"/>
              <a:t>R</a:t>
            </a:r>
            <a:r>
              <a:rPr lang="ru-RU" altLang="ru-RU" sz="2100" i="1" baseline="-25000" dirty="0"/>
              <a:t>СПС</a:t>
            </a:r>
            <a:r>
              <a:rPr lang="ru-RU" altLang="ru-RU" sz="2100" dirty="0"/>
              <a:t>, для значений переменной СЛУЖ_ПРО_ЗАДАН должно поддерживаться следующее ограничение:</a:t>
            </a:r>
            <a:br>
              <a:rPr lang="ru-RU" altLang="ru-RU" sz="2100" dirty="0"/>
            </a:br>
            <a:endParaRPr lang="ru-RU" altLang="ru-RU" sz="21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100" dirty="0"/>
              <a:t>	</a:t>
            </a:r>
            <a:r>
              <a:rPr lang="ru-RU" altLang="ru-RU" sz="1800" dirty="0"/>
              <a:t>IF	 </a:t>
            </a:r>
            <a:br>
              <a:rPr lang="ru-RU" altLang="ru-RU" sz="1800" dirty="0"/>
            </a:br>
            <a:r>
              <a:rPr lang="ru-RU" altLang="ru-RU" sz="1800" dirty="0"/>
              <a:t>({&lt;СЛУ_НОМ, </a:t>
            </a:r>
            <a:r>
              <a:rPr lang="ru-RU" altLang="ru-RU" sz="1800" i="1" dirty="0"/>
              <a:t>сн1</a:t>
            </a:r>
            <a:r>
              <a:rPr lang="ru-RU" altLang="ru-RU" sz="1800" dirty="0"/>
              <a:t>&gt;, &lt;ПРО_НОМ, </a:t>
            </a:r>
            <a:r>
              <a:rPr lang="ru-RU" altLang="ru-RU" sz="1800" i="1" dirty="0"/>
              <a:t>пн1</a:t>
            </a:r>
            <a:r>
              <a:rPr lang="ru-RU" altLang="ru-RU" sz="1800" dirty="0"/>
              <a:t>&gt;, &lt;СЛУ_ЗАДАН,</a:t>
            </a:r>
            <a:r>
              <a:rPr lang="ru-RU" altLang="ru-RU" sz="1800" i="1" dirty="0"/>
              <a:t> сз2</a:t>
            </a:r>
            <a:r>
              <a:rPr lang="ru-RU" altLang="ru-RU" sz="1800" dirty="0"/>
              <a:t>&gt;} </a:t>
            </a:r>
            <a:r>
              <a:rPr lang="ru-RU" altLang="ru-RU" sz="1800" dirty="0">
                <a:sym typeface="Symbol" panose="05050102010706020507" pitchFamily="18" charset="2"/>
              </a:rPr>
              <a:t></a:t>
            </a:r>
            <a:r>
              <a:rPr lang="ru-RU" altLang="ru-RU" sz="1800" dirty="0"/>
              <a:t> </a:t>
            </a:r>
            <a:r>
              <a:rPr lang="en-US" altLang="ru-RU" sz="1800" i="1" dirty="0"/>
              <a:t>B</a:t>
            </a:r>
            <a:r>
              <a:rPr lang="en-US" altLang="ru-RU" sz="1800" i="1" baseline="-25000" dirty="0"/>
              <a:t>R</a:t>
            </a:r>
            <a:r>
              <a:rPr lang="ru-RU" altLang="ru-RU" sz="1800" i="1" baseline="-25000" dirty="0" err="1"/>
              <a:t>спс</a:t>
            </a:r>
            <a:r>
              <a:rPr lang="ru-RU" altLang="ru-RU" sz="1800" i="1" baseline="-25000" dirty="0"/>
              <a:t> </a:t>
            </a:r>
            <a:r>
              <a:rPr lang="ru-RU" altLang="ru-RU" sz="1800" dirty="0"/>
              <a:t> AND   </a:t>
            </a:r>
            <a:br>
              <a:rPr lang="ru-RU" altLang="ru-RU" sz="1800" dirty="0"/>
            </a:br>
            <a:r>
              <a:rPr lang="ru-RU" altLang="ru-RU" sz="1800" dirty="0"/>
              <a:t>{&lt;СЛУ_НОМ, </a:t>
            </a:r>
            <a:r>
              <a:rPr lang="ru-RU" altLang="ru-RU" sz="1800" i="1" dirty="0"/>
              <a:t>сн2</a:t>
            </a:r>
            <a:r>
              <a:rPr lang="ru-RU" altLang="ru-RU" sz="1800" dirty="0"/>
              <a:t>&gt;, &lt;ПРО_НОМ, </a:t>
            </a:r>
            <a:r>
              <a:rPr lang="ru-RU" altLang="ru-RU" sz="1800" i="1" dirty="0"/>
              <a:t>пн1</a:t>
            </a:r>
            <a:r>
              <a:rPr lang="ru-RU" altLang="ru-RU" sz="1800" dirty="0"/>
              <a:t>&gt;, &lt;СЛУ_ЗАДАН,</a:t>
            </a:r>
            <a:r>
              <a:rPr lang="ru-RU" altLang="ru-RU" sz="1800" i="1" dirty="0"/>
              <a:t> сз1</a:t>
            </a:r>
            <a:r>
              <a:rPr lang="ru-RU" altLang="ru-RU" sz="1800" dirty="0"/>
              <a:t>&gt;} </a:t>
            </a:r>
            <a:r>
              <a:rPr lang="ru-RU" altLang="ru-RU" sz="1800" dirty="0">
                <a:sym typeface="Symbol" panose="05050102010706020507" pitchFamily="18" charset="2"/>
              </a:rPr>
              <a:t></a:t>
            </a:r>
            <a:r>
              <a:rPr lang="ru-RU" altLang="ru-RU" sz="1800" dirty="0"/>
              <a:t> </a:t>
            </a:r>
            <a:r>
              <a:rPr lang="en-US" altLang="ru-RU" sz="1800" i="1" dirty="0"/>
              <a:t>B</a:t>
            </a:r>
            <a:r>
              <a:rPr lang="en-US" altLang="ru-RU" sz="1800" i="1" baseline="-25000" dirty="0"/>
              <a:t>R</a:t>
            </a:r>
            <a:r>
              <a:rPr lang="ru-RU" altLang="ru-RU" sz="1800" i="1" baseline="-25000" dirty="0" err="1"/>
              <a:t>спс</a:t>
            </a:r>
            <a:r>
              <a:rPr lang="ru-RU" altLang="ru-RU" sz="1800" dirty="0"/>
              <a:t>  AND   </a:t>
            </a:r>
            <a:br>
              <a:rPr lang="ru-RU" altLang="ru-RU" sz="1800" dirty="0"/>
            </a:br>
            <a:r>
              <a:rPr lang="ru-RU" altLang="ru-RU" sz="1800" dirty="0"/>
              <a:t>{&lt;СЛУ_НОМ, </a:t>
            </a:r>
            <a:r>
              <a:rPr lang="ru-RU" altLang="ru-RU" sz="1800" i="1" dirty="0"/>
              <a:t>сн1</a:t>
            </a:r>
            <a:r>
              <a:rPr lang="ru-RU" altLang="ru-RU" sz="1800" dirty="0"/>
              <a:t>&gt;, &lt;ПРО_НОМ, </a:t>
            </a:r>
            <a:r>
              <a:rPr lang="ru-RU" altLang="ru-RU" sz="1800" i="1" dirty="0" smtClean="0"/>
              <a:t>пн2</a:t>
            </a:r>
            <a:r>
              <a:rPr lang="ru-RU" altLang="ru-RU" sz="1800" dirty="0" smtClean="0"/>
              <a:t>&gt;, </a:t>
            </a:r>
            <a:r>
              <a:rPr lang="ru-RU" altLang="ru-RU" sz="1800" dirty="0"/>
              <a:t>&lt;СЛУ_ЗАДАН,</a:t>
            </a:r>
            <a:r>
              <a:rPr lang="ru-RU" altLang="ru-RU" sz="1800" i="1" dirty="0"/>
              <a:t> сз1</a:t>
            </a:r>
            <a:r>
              <a:rPr lang="ru-RU" altLang="ru-RU" sz="1800" dirty="0"/>
              <a:t>&gt;} </a:t>
            </a:r>
            <a:r>
              <a:rPr lang="ru-RU" altLang="ru-RU" sz="1800" dirty="0">
                <a:sym typeface="Symbol" panose="05050102010706020507" pitchFamily="18" charset="2"/>
              </a:rPr>
              <a:t></a:t>
            </a:r>
            <a:r>
              <a:rPr lang="ru-RU" altLang="ru-RU" sz="1800" dirty="0"/>
              <a:t> </a:t>
            </a:r>
            <a:r>
              <a:rPr lang="en-US" altLang="ru-RU" sz="1800" i="1" dirty="0"/>
              <a:t>B</a:t>
            </a:r>
            <a:r>
              <a:rPr lang="en-US" altLang="ru-RU" sz="1800" i="1" baseline="-25000" dirty="0"/>
              <a:t>R</a:t>
            </a:r>
            <a:r>
              <a:rPr lang="ru-RU" altLang="ru-RU" sz="1800" i="1" baseline="-25000" dirty="0" err="1"/>
              <a:t>спс</a:t>
            </a:r>
            <a:r>
              <a:rPr lang="ru-RU" altLang="ru-RU" sz="1800" dirty="0"/>
              <a:t>) </a:t>
            </a:r>
            <a:br>
              <a:rPr lang="ru-RU" altLang="ru-RU" sz="1800" dirty="0"/>
            </a:br>
            <a:r>
              <a:rPr lang="ru-RU" altLang="ru-RU" sz="1800" dirty="0"/>
              <a:t>THEN </a:t>
            </a:r>
            <a:br>
              <a:rPr lang="ru-RU" altLang="ru-RU" sz="1800" dirty="0"/>
            </a:br>
            <a:r>
              <a:rPr lang="ru-RU" altLang="ru-RU" sz="1800" dirty="0"/>
              <a:t>{&lt;СЛУ_НОМ, </a:t>
            </a:r>
            <a:r>
              <a:rPr lang="ru-RU" altLang="ru-RU" sz="1800" i="1" dirty="0"/>
              <a:t>сн1</a:t>
            </a:r>
            <a:r>
              <a:rPr lang="ru-RU" altLang="ru-RU" sz="1800" dirty="0"/>
              <a:t>&gt;, &lt;ПРО_НОМ, </a:t>
            </a:r>
            <a:r>
              <a:rPr lang="ru-RU" altLang="ru-RU" sz="1800" i="1" dirty="0"/>
              <a:t>пн1</a:t>
            </a:r>
            <a:r>
              <a:rPr lang="ru-RU" altLang="ru-RU" sz="1800" dirty="0"/>
              <a:t>&gt;, &lt;СЛУ_ЗАДАН,</a:t>
            </a:r>
            <a:r>
              <a:rPr lang="ru-RU" altLang="ru-RU" sz="1800" i="1" dirty="0"/>
              <a:t> сз1</a:t>
            </a:r>
            <a:r>
              <a:rPr lang="ru-RU" altLang="ru-RU" sz="1800" dirty="0"/>
              <a:t>&gt;} </a:t>
            </a:r>
            <a:r>
              <a:rPr lang="ru-RU" altLang="ru-RU" sz="1800" dirty="0">
                <a:sym typeface="Symbol" panose="05050102010706020507" pitchFamily="18" charset="2"/>
              </a:rPr>
              <a:t></a:t>
            </a:r>
            <a:r>
              <a:rPr lang="ru-RU" altLang="ru-RU" sz="1800" dirty="0"/>
              <a:t> </a:t>
            </a:r>
            <a:r>
              <a:rPr lang="en-US" altLang="ru-RU" sz="1800" i="1" dirty="0"/>
              <a:t>B</a:t>
            </a:r>
            <a:r>
              <a:rPr lang="en-US" altLang="ru-RU" sz="1800" i="1" baseline="-25000" dirty="0"/>
              <a:t>R</a:t>
            </a:r>
            <a:r>
              <a:rPr lang="ru-RU" altLang="ru-RU" sz="1800" i="1" baseline="-25000" dirty="0" err="1"/>
              <a:t>спс</a:t>
            </a:r>
            <a:r>
              <a:rPr lang="ru-RU" altLang="ru-RU" sz="1800" dirty="0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640C-F590-4668-9880-072713DBA72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26E6-86B8-4905-A483-987BBF01ED18}" type="slidenum">
              <a:rPr lang="ru-RU" altLang="en-US"/>
              <a:pPr/>
              <a:t>32</a:t>
            </a:fld>
            <a:endParaRPr lang="ru-RU" alt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6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Зависимость проекции/соединения (3)</a:t>
            </a:r>
            <a:r>
              <a:rPr lang="ru-RU" altLang="ru-RU" sz="3800"/>
              <a:t>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/>
              <a:t>Это обычное ограничение реального мира, которое для переменной отношения СЛУЖ_ПРО_ЗАДАН может быть сформулировано на естественном языке следующим образом:</a:t>
            </a:r>
            <a:br>
              <a:rPr lang="ru-RU" altLang="ru-RU" sz="2400"/>
            </a:br>
            <a:r>
              <a:rPr lang="ru-RU" altLang="ru-RU" sz="2400"/>
              <a:t/>
            </a:r>
            <a:br>
              <a:rPr lang="ru-RU" altLang="ru-RU" sz="2400"/>
            </a:br>
            <a:r>
              <a:rPr lang="ru-RU" altLang="ru-RU" sz="2400" b="1" i="1"/>
              <a:t>Если </a:t>
            </a:r>
            <a:r>
              <a:rPr lang="ru-RU" altLang="ru-RU" sz="2400" i="1"/>
              <a:t>служащий с номером сн участвует в проекте пн, и в проекте пн выполняется задание сз, и служащий с номером сн выполняет задание сз, </a:t>
            </a:r>
            <a:r>
              <a:rPr lang="ru-RU" altLang="ru-RU" sz="2400" b="1" i="1"/>
              <a:t>то </a:t>
            </a:r>
            <a:r>
              <a:rPr lang="ru-RU" altLang="ru-RU" sz="2400" i="1"/>
              <a:t>служащий с номером сн выполняет задание сз в проекте пн</a:t>
            </a:r>
            <a:br>
              <a:rPr lang="ru-RU" altLang="ru-RU" sz="2400" i="1"/>
            </a:br>
            <a:endParaRPr lang="ru-RU" altLang="ru-RU" sz="2400"/>
          </a:p>
          <a:p>
            <a:pPr>
              <a:lnSpc>
                <a:spcPct val="90000"/>
              </a:lnSpc>
            </a:pPr>
            <a:r>
              <a:rPr lang="ru-RU" altLang="ru-RU" sz="2400"/>
              <a:t>В общем виде такое ограничение называется </a:t>
            </a:r>
            <a:r>
              <a:rPr lang="ru-RU" altLang="ru-RU" sz="2400" i="1"/>
              <a:t>зависимостью проекции/соединения</a:t>
            </a:r>
            <a:r>
              <a:rPr lang="ru-RU" altLang="ru-RU" sz="2100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0506D-C09A-4D44-BED0-19A34DCB99A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6041-EFE4-40A8-911B-904DA5817AF3}" type="slidenum">
              <a:rPr lang="ru-RU" altLang="en-US"/>
              <a:pPr/>
              <a:t>33</a:t>
            </a:fld>
            <a:endParaRPr lang="ru-RU" alt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7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Зависимость проекции/соединения (4)</a:t>
            </a:r>
            <a:r>
              <a:rPr lang="ru-RU" altLang="ru-RU" sz="3800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300"/>
              <a:t>Определение 6.4. Зависимость проекции/соединения</a:t>
            </a:r>
            <a:br>
              <a:rPr lang="ru-RU" altLang="ru-RU" sz="2300"/>
            </a:br>
            <a:r>
              <a:rPr lang="ru-RU" altLang="ru-RU" sz="2300"/>
              <a:t/>
            </a:r>
            <a:br>
              <a:rPr lang="ru-RU" altLang="ru-RU" sz="2300"/>
            </a:br>
            <a:r>
              <a:rPr lang="ru-RU" altLang="ru-RU" sz="2300"/>
              <a:t>Пусть задана переменная отношения </a:t>
            </a:r>
            <a:r>
              <a:rPr lang="ru-RU" altLang="ru-RU" sz="2300" i="1"/>
              <a:t>r</a:t>
            </a:r>
            <a:r>
              <a:rPr lang="ru-RU" altLang="ru-RU" sz="2300"/>
              <a:t>, и </a:t>
            </a:r>
            <a:r>
              <a:rPr lang="ru-RU" altLang="ru-RU" sz="2300" i="1"/>
              <a:t>A</a:t>
            </a:r>
            <a:r>
              <a:rPr lang="ru-RU" altLang="ru-RU" sz="2300"/>
              <a:t>, </a:t>
            </a:r>
            <a:r>
              <a:rPr lang="ru-RU" altLang="ru-RU" sz="2300" i="1"/>
              <a:t>B</a:t>
            </a:r>
            <a:r>
              <a:rPr lang="ru-RU" altLang="ru-RU" sz="2300"/>
              <a:t>, …, </a:t>
            </a:r>
            <a:r>
              <a:rPr lang="ru-RU" altLang="ru-RU" sz="2300" i="1"/>
              <a:t>Z </a:t>
            </a:r>
            <a:r>
              <a:rPr lang="ru-RU" altLang="ru-RU" sz="2300"/>
              <a:t>являются произвольными подмножествами заголовка </a:t>
            </a:r>
            <a:r>
              <a:rPr lang="ru-RU" altLang="ru-RU" sz="2300" i="1"/>
              <a:t>r </a:t>
            </a:r>
            <a:r>
              <a:rPr lang="ru-RU" altLang="ru-RU" sz="2300"/>
              <a:t>(составными, перекрывающимися атрибутами). </a:t>
            </a:r>
            <a:br>
              <a:rPr lang="ru-RU" altLang="ru-RU" sz="2300"/>
            </a:br>
            <a:r>
              <a:rPr lang="ru-RU" altLang="ru-RU" sz="2300"/>
              <a:t/>
            </a:r>
            <a:br>
              <a:rPr lang="ru-RU" altLang="ru-RU" sz="2300"/>
            </a:br>
            <a:r>
              <a:rPr lang="ru-RU" altLang="ru-RU" sz="2300"/>
              <a:t>В переменной отношения r удовлетворяется зависимость проекции/соединения (</a:t>
            </a:r>
            <a:r>
              <a:rPr lang="en-US" altLang="ru-RU" sz="2300"/>
              <a:t>Project</a:t>
            </a:r>
            <a:r>
              <a:rPr lang="ru-RU" altLang="ru-RU" sz="2300"/>
              <a:t>-</a:t>
            </a:r>
            <a:r>
              <a:rPr lang="en-US" altLang="ru-RU" sz="2300"/>
              <a:t>Join Dependency</a:t>
            </a:r>
            <a:r>
              <a:rPr lang="ru-RU" altLang="ru-RU" sz="2300"/>
              <a:t> – </a:t>
            </a:r>
            <a:r>
              <a:rPr lang="en-US" altLang="ru-RU" sz="2300"/>
              <a:t>PJD</a:t>
            </a:r>
            <a:r>
              <a:rPr lang="ru-RU" altLang="ru-RU" sz="2300"/>
              <a:t>) *(</a:t>
            </a:r>
            <a:r>
              <a:rPr lang="en-US" altLang="ru-RU" sz="2300" i="1"/>
              <a:t>A</a:t>
            </a:r>
            <a:r>
              <a:rPr lang="ru-RU" altLang="ru-RU" sz="2300"/>
              <a:t>, </a:t>
            </a:r>
            <a:r>
              <a:rPr lang="en-US" altLang="ru-RU" sz="2300" i="1"/>
              <a:t>B</a:t>
            </a:r>
            <a:r>
              <a:rPr lang="ru-RU" altLang="ru-RU" sz="2300"/>
              <a:t>, …, </a:t>
            </a:r>
            <a:r>
              <a:rPr lang="en-US" altLang="ru-RU" sz="2300" i="1"/>
              <a:t>Z</a:t>
            </a:r>
            <a:r>
              <a:rPr lang="ru-RU" altLang="ru-RU" sz="2300"/>
              <a:t>) тогда и только тогда, когда любое допустимое значение </a:t>
            </a:r>
            <a:r>
              <a:rPr lang="ru-RU" altLang="ru-RU" sz="2300" i="1"/>
              <a:t>r </a:t>
            </a:r>
            <a:r>
              <a:rPr lang="ru-RU" altLang="ru-RU" sz="2300"/>
              <a:t>можно получить путем естественного соединения проекций этого значения на атрибуты </a:t>
            </a:r>
            <a:r>
              <a:rPr lang="ru-RU" altLang="ru-RU" sz="2300" i="1"/>
              <a:t>A, B, …, Z</a:t>
            </a:r>
            <a:r>
              <a:rPr lang="ru-RU" altLang="ru-RU" sz="2300"/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4DB3-2874-4B60-82F7-FA0307E721B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96B79-2942-4665-BFD8-0B9B569F8869}" type="slidenum">
              <a:rPr lang="ru-RU" altLang="en-US"/>
              <a:pPr/>
              <a:t>34</a:t>
            </a:fld>
            <a:endParaRPr lang="ru-RU" alt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(8)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Аномалии, вызываемые наличием </a:t>
            </a:r>
            <a:r>
              <a:rPr lang="en-US" altLang="ru-RU" sz="2400"/>
              <a:t>PJD (1)</a:t>
            </a:r>
            <a:r>
              <a:rPr lang="ru-RU" altLang="ru-RU"/>
              <a:t> 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Предположим, что для переменной отношения СЛУЖ_ПРО_ЗАДАН выполняется PJD</a:t>
            </a:r>
            <a:r>
              <a:rPr lang="en-US" altLang="ru-RU" sz="2600"/>
              <a:t> </a:t>
            </a:r>
            <a:r>
              <a:rPr lang="ru-RU" altLang="ru-RU" sz="2600"/>
              <a:t>*({СЛУ_НОМ, ПРО_НОМ}, {ПРО_НОМ, СЛУ_ЗАДАН}, {СЛУ_НОМ, СЛУ_ЗАДАН})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Наличие такой PJD обеспечивает возможность декомпозиции этой переменной отношения на три проекции, но возникает вопрос, зачем это нужно? 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Чем плохо исходное отношение СЛУЖ_ПРО_ЗАДАН? </a:t>
            </a:r>
            <a:endParaRPr lang="en-US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Ответ обычный: этому отношению свойственны аномалии обновления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CBB9-8461-489E-B624-38B380A1794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E92B5-9D5A-4B16-B39C-CC1B8EE55569}" type="slidenum">
              <a:rPr lang="ru-RU" altLang="en-US"/>
              <a:pPr/>
              <a:t>35</a:t>
            </a:fld>
            <a:endParaRPr lang="ru-RU" alt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(8)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Аномалии, вызываемые наличием </a:t>
            </a:r>
            <a:r>
              <a:rPr lang="en-US" altLang="ru-RU" sz="2400"/>
              <a:t>PJD (2)</a:t>
            </a:r>
            <a:endParaRPr lang="ru-RU" altLang="ru-RU" sz="2400"/>
          </a:p>
        </p:txBody>
      </p:sp>
      <p:pic>
        <p:nvPicPr>
          <p:cNvPr id="74757" name="Picture 5" descr="PJ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268413"/>
            <a:ext cx="4762500" cy="25336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468313" y="1268413"/>
            <a:ext cx="3311525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 i="1"/>
              <a:t> Добавление кортежей</a:t>
            </a:r>
            <a:r>
              <a:rPr lang="ru-RU" altLang="ru-RU" sz="1600"/>
              <a:t>. Если к переменной со значением </a:t>
            </a:r>
            <a:r>
              <a:rPr lang="en-US" altLang="ru-RU" sz="1600" i="1"/>
              <a:t>R</a:t>
            </a:r>
            <a:r>
              <a:rPr lang="ru-RU" altLang="ru-RU" sz="1600" i="1" baseline="-25000"/>
              <a:t>спс1</a:t>
            </a:r>
            <a:r>
              <a:rPr lang="ru-RU" altLang="ru-RU" sz="1600"/>
              <a:t> добавляется кортеж {&lt;СЛУ_НОМ, 2941&gt;, &lt;ПРО_НОМ, 1&gt;, &lt;СЛУ_ЗАДАН, A&gt;}, то в новом значении переменной должен быть добавлен и кортеж {&lt;СЛУ_НОМ, 2934&gt;, &lt;ПРО_НОМ, 1&gt;, &lt;СЛУ_ЗАДАН, A&gt;} 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539750" y="3789363"/>
            <a:ext cx="8135938" cy="229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После вставки в значении переменной отношения появятся кортежи {&lt;СЛУ_НОМ, 2934&gt;, &lt;ПРО_НОМ, 1&gt;, &lt;СЛУ_ЗАДАН, </a:t>
            </a:r>
            <a:r>
              <a:rPr lang="en-US" altLang="ru-RU" sz="1600"/>
              <a:t>B</a:t>
            </a:r>
            <a:r>
              <a:rPr lang="ru-RU" altLang="ru-RU" sz="1600"/>
              <a:t>&gt;}, {&lt;СЛУ_НОМ, 2941&gt;, &lt;ПРО_НОМ, 1&gt;, &lt;СЛУ_ЗАДАН, A&gt;} и {&lt;СЛУ_НОМ, 2934&gt;, &lt;ПРО_НОМ, 2&gt;, &lt;СЛУ_ЗАДАН, A&gt;}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Ограничение целостности требует включения и кортежа {&lt;СЛУ_НОМ, 2934&gt;, &lt;ПРО_НОМ, 1&gt;, &lt;СЛУ_ЗАДАН, A&gt;}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Добавление кортежа {&lt;СЛУ_НОМ, 2934&gt;, &lt;ПРО_НОМ, 1&gt;, &lt;СЛУ_ЗАДАН, A&gt;} не нарушает ограничение целостности и, тем самым, не требует добавления кортежа {&lt;СЛУ_НОМ, 2941&gt;, &lt; ПРО_НОМ, 1&gt;, &lt;СЛУ_ЗАДАН, A&gt;}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981FB-6B96-4571-A71D-C4FB0614255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FCD7A-B03B-4B7E-B858-0BC26F4B9617}" type="slidenum">
              <a:rPr lang="ru-RU" altLang="en-US"/>
              <a:pPr/>
              <a:t>36</a:t>
            </a:fld>
            <a:endParaRPr lang="ru-RU" alt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9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Аномалии, вызываемые наличием </a:t>
            </a:r>
            <a:r>
              <a:rPr lang="en-US" altLang="ru-RU" sz="2400"/>
              <a:t>PJD (</a:t>
            </a:r>
            <a:r>
              <a:rPr lang="ru-RU" altLang="ru-RU" sz="2400"/>
              <a:t>3</a:t>
            </a:r>
            <a:r>
              <a:rPr lang="en-US" altLang="ru-RU" sz="2400"/>
              <a:t>)</a:t>
            </a:r>
            <a:endParaRPr lang="ru-RU" altLang="ru-RU" sz="2400"/>
          </a:p>
        </p:txBody>
      </p:sp>
      <p:pic>
        <p:nvPicPr>
          <p:cNvPr id="76803" name="Picture 3" descr="PJ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1268413"/>
            <a:ext cx="4762500" cy="25336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468313" y="1268413"/>
            <a:ext cx="3311525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 i="1"/>
              <a:t> Удаление кортежей</a:t>
            </a:r>
            <a:r>
              <a:rPr lang="ru-RU" altLang="ru-RU" sz="1600"/>
              <a:t>. Если из переменной со значением </a:t>
            </a:r>
            <a:r>
              <a:rPr lang="en-US" altLang="ru-RU" sz="1600" i="1"/>
              <a:t>R</a:t>
            </a:r>
            <a:r>
              <a:rPr lang="ru-RU" altLang="ru-RU" sz="1600" i="1" baseline="-25000"/>
              <a:t>спс2</a:t>
            </a:r>
            <a:r>
              <a:rPr lang="ru-RU" altLang="ru-RU" sz="1600"/>
              <a:t> удаляется кортеж {&lt;СЛУ_НОМ, 2934&gt;, &lt;ПРО_НОМ, 1&gt;, &lt;СЛУ_ЗАДАН, A&gt;}, то должен быть удален и кортеж {&lt;СЛУ_НОМ, 2941&gt;, &lt; ПРО_НОМ, 1&gt;, &lt;СЛУ_ЗАДАН, A&gt;}, поскольку в соответствии с ограничением целостности наличие второго кортежа означает наличие первого 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39750" y="4292600"/>
            <a:ext cx="8064500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Интересно, что удаление кортежа {&lt;СЛУ_НОМ, 2941&gt;, &lt; ПРО_НОМ, 1&gt;, &lt;СЛУ_ЗАДАН, A&gt;} не нарушает ограничения целостности и не требует дополнительных удалений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334B8-E9C1-49E2-8D2A-C00ED0ED4D4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089D-FC8D-49D7-8C9E-351E9BFA584C}" type="slidenum">
              <a:rPr lang="ru-RU" altLang="en-US"/>
              <a:pPr/>
              <a:t>37</a:t>
            </a:fld>
            <a:endParaRPr lang="ru-RU" alt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10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Устранение аномалий обновления в 3-декомпозиции (1)</a:t>
            </a:r>
            <a:r>
              <a:rPr lang="ru-RU" altLang="ru-RU" sz="3800"/>
              <a:t> </a:t>
            </a:r>
          </a:p>
        </p:txBody>
      </p:sp>
      <p:pic>
        <p:nvPicPr>
          <p:cNvPr id="77829" name="Picture 5" descr="PJD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484313"/>
            <a:ext cx="2400300" cy="32416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539750" y="1557338"/>
            <a:ext cx="5616575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Декомпозируем переменную отношения СЛУЖ_ПРО_ЗАДАН на три переменных отношения: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СЛУЖ_ПРО_НОМ {СЛУ_НОМ, ПРО_НОМ},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СЛУЖ_ЗАДАНИЕ {СЛУ_НОМ, СЛУ_ЗАДАН} и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ru-RU" altLang="ru-RU"/>
              <a:t> ПРО_НОМ_ЗАДАН {ПРО_НОМ, СЛУ_ЗАДАН} </a:t>
            </a:r>
          </a:p>
          <a:p>
            <a:endParaRPr lang="ru-RU" alt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29D4-5969-4767-AF46-9CB239306D1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7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B6297-6235-4B60-AFB1-5AAE3ADB8338}" type="slidenum">
              <a:rPr lang="ru-RU" altLang="en-US"/>
              <a:pPr/>
              <a:t>38</a:t>
            </a:fld>
            <a:endParaRPr lang="ru-RU" alt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11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Устранение аномалий обновления в 3-декомпозиции (2)</a:t>
            </a:r>
            <a:r>
              <a:rPr lang="ru-RU" altLang="ru-RU" sz="3800"/>
              <a:t> 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9750" y="1557338"/>
            <a:ext cx="5256213" cy="482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/>
              <a:t> </a:t>
            </a:r>
            <a:r>
              <a:rPr lang="ru-RU" altLang="ru-RU" sz="1600"/>
              <a:t>Если мы хотим добавить данные о сотруднике с номером 2941, выполняющем задание A в проекте 1, то, естественно, вставим кортеж {&lt;СЛУ_НОМ, 2941&gt;, &lt;ПРО_НОМ, 1&gt;} в отношение СЛУЖ_ПРО_НОМ, кортеж {&lt;СЛУ_НОМ, 2941&gt;, &lt;СЛУ_ЗАДАН, A&gt;} в отношение СЛУЖ_ЗАДАНИЕ и кортеж {&lt;СЛУ_НОМ, 1&gt;, &lt;СЛУ_ЗАДАН, A&gt;} в отношение ПРО_НОМ_ЗАДАН 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Но если выполнить естественное соединение значений декомпозированных переменных с телами, полученными после добавления данных о сотруднике с номером 2941, выполняющем задание A в проекте 1, то будет получено значение-отношение с заголовком отношения СЛУЖ_ПРО_ЗАДАН и телом </a:t>
            </a:r>
            <a:r>
              <a:rPr lang="en-US" altLang="ru-RU" sz="1600" i="1"/>
              <a:t>R</a:t>
            </a:r>
            <a:r>
              <a:rPr lang="ru-RU" altLang="ru-RU" sz="1600" i="1"/>
              <a:t>спс2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1600"/>
              <a:t> Проведенная декомпозиция позволила избежать сложностей при выполнении добавления кортежей с получением корректных результатов</a:t>
            </a:r>
            <a:r>
              <a:rPr lang="ru-RU" altLang="ru-RU"/>
              <a:t>  </a:t>
            </a:r>
          </a:p>
          <a:p>
            <a:endParaRPr lang="ru-RU" altLang="ru-RU"/>
          </a:p>
        </p:txBody>
      </p:sp>
      <p:pic>
        <p:nvPicPr>
          <p:cNvPr id="79877" name="Picture 5" descr="PJ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557338"/>
            <a:ext cx="2274887" cy="32400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78" name="Picture 6" descr="PJD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868863"/>
            <a:ext cx="2809875" cy="111601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B5AC-A2D5-4FA9-A17F-B4728333AB08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3044-EA08-4F88-AFC8-AE016F2CB168}" type="slidenum">
              <a:rPr lang="ru-RU" altLang="en-US"/>
              <a:pPr/>
              <a:t>39</a:t>
            </a:fld>
            <a:endParaRPr lang="ru-RU" alt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11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Пятая нормальная форма (1)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 b="1"/>
              <a:t>Определение 6.5. Зависимость проекции/соединения, подразумеваемая возможными ключами</a:t>
            </a:r>
            <a:r>
              <a:rPr lang="ru-RU" altLang="ru-RU" sz="2100"/>
              <a:t/>
            </a:r>
            <a:br>
              <a:rPr lang="ru-RU" altLang="ru-RU" sz="2100"/>
            </a:br>
            <a:r>
              <a:rPr lang="ru-RU" altLang="ru-RU" sz="2100"/>
              <a:t/>
            </a:r>
            <a:br>
              <a:rPr lang="ru-RU" altLang="ru-RU" sz="2100"/>
            </a:br>
            <a:r>
              <a:rPr lang="ru-RU" altLang="ru-RU" sz="2100"/>
              <a:t>В переменной отношения </a:t>
            </a:r>
            <a:r>
              <a:rPr lang="ru-RU" altLang="ru-RU" sz="2100" i="1"/>
              <a:t>r </a:t>
            </a:r>
            <a:r>
              <a:rPr lang="ru-RU" altLang="ru-RU" sz="2100"/>
              <a:t>PJD *(</a:t>
            </a:r>
            <a:r>
              <a:rPr lang="ru-RU" altLang="ru-RU" sz="2100" i="1"/>
              <a:t>A</a:t>
            </a:r>
            <a:r>
              <a:rPr lang="ru-RU" altLang="ru-RU" sz="2100"/>
              <a:t>, </a:t>
            </a:r>
            <a:r>
              <a:rPr lang="ru-RU" altLang="ru-RU" sz="2100" i="1"/>
              <a:t>B</a:t>
            </a:r>
            <a:r>
              <a:rPr lang="ru-RU" altLang="ru-RU" sz="2100"/>
              <a:t>, …, </a:t>
            </a:r>
            <a:r>
              <a:rPr lang="ru-RU" altLang="ru-RU" sz="2100" i="1"/>
              <a:t>Z</a:t>
            </a:r>
            <a:r>
              <a:rPr lang="ru-RU" altLang="ru-RU" sz="2100"/>
              <a:t>) называется подразумеваемой возможными ключами в том и только в том случае, когда каждый составной атрибут </a:t>
            </a:r>
            <a:r>
              <a:rPr lang="ru-RU" altLang="ru-RU" sz="2100" i="1"/>
              <a:t>A</a:t>
            </a:r>
            <a:r>
              <a:rPr lang="ru-RU" altLang="ru-RU" sz="2100"/>
              <a:t>, </a:t>
            </a:r>
            <a:r>
              <a:rPr lang="ru-RU" altLang="ru-RU" sz="2100" i="1"/>
              <a:t>B</a:t>
            </a:r>
            <a:r>
              <a:rPr lang="ru-RU" altLang="ru-RU" sz="2100"/>
              <a:t>, …, </a:t>
            </a:r>
            <a:r>
              <a:rPr lang="ru-RU" altLang="ru-RU" sz="2100" i="1"/>
              <a:t>Z </a:t>
            </a:r>
            <a:r>
              <a:rPr lang="ru-RU" altLang="ru-RU" sz="2100"/>
              <a:t>является суперключом </a:t>
            </a:r>
            <a:r>
              <a:rPr lang="ru-RU" altLang="ru-RU" sz="2100" i="1"/>
              <a:t>r</a:t>
            </a:r>
            <a:r>
              <a:rPr lang="ru-RU" altLang="ru-RU" sz="2100"/>
              <a:t>, т. е. включает хотя бы один возможный ключ </a:t>
            </a:r>
            <a:r>
              <a:rPr lang="ru-RU" altLang="ru-RU" sz="2100" i="1"/>
              <a:t>r</a:t>
            </a:r>
            <a:br>
              <a:rPr lang="ru-RU" altLang="ru-RU" sz="2100" i="1"/>
            </a:br>
            <a:endParaRPr lang="ru-RU" altLang="ru-RU" sz="2100"/>
          </a:p>
          <a:p>
            <a:pPr>
              <a:lnSpc>
                <a:spcPct val="90000"/>
              </a:lnSpc>
            </a:pPr>
            <a:r>
              <a:rPr lang="ru-RU" altLang="ru-RU" sz="2100" b="1"/>
              <a:t>Определение 6.6. Тривиальная зависимость проекции/соединения</a:t>
            </a:r>
            <a:r>
              <a:rPr lang="ru-RU" altLang="ru-RU" sz="2100"/>
              <a:t/>
            </a:r>
            <a:br>
              <a:rPr lang="ru-RU" altLang="ru-RU" sz="2100"/>
            </a:br>
            <a:r>
              <a:rPr lang="ru-RU" altLang="ru-RU" sz="2100"/>
              <a:t/>
            </a:r>
            <a:br>
              <a:rPr lang="ru-RU" altLang="ru-RU" sz="2100"/>
            </a:br>
            <a:r>
              <a:rPr lang="ru-RU" altLang="ru-RU" sz="2100"/>
              <a:t>В переменной отношения </a:t>
            </a:r>
            <a:r>
              <a:rPr lang="ru-RU" altLang="ru-RU" sz="2100" i="1"/>
              <a:t>r </a:t>
            </a:r>
            <a:r>
              <a:rPr lang="ru-RU" altLang="ru-RU" sz="2100"/>
              <a:t>PJD *(</a:t>
            </a:r>
            <a:r>
              <a:rPr lang="ru-RU" altLang="ru-RU" sz="2100" i="1"/>
              <a:t>A</a:t>
            </a:r>
            <a:r>
              <a:rPr lang="ru-RU" altLang="ru-RU" sz="2100"/>
              <a:t>, </a:t>
            </a:r>
            <a:r>
              <a:rPr lang="ru-RU" altLang="ru-RU" sz="2100" i="1"/>
              <a:t>B</a:t>
            </a:r>
            <a:r>
              <a:rPr lang="ru-RU" altLang="ru-RU" sz="2100"/>
              <a:t>, …, </a:t>
            </a:r>
            <a:r>
              <a:rPr lang="ru-RU" altLang="ru-RU" sz="2100" i="1"/>
              <a:t>Z</a:t>
            </a:r>
            <a:r>
              <a:rPr lang="ru-RU" altLang="ru-RU" sz="2100"/>
              <a:t>) называется тривиальной, если хотя бы один из составных атрибутов </a:t>
            </a:r>
            <a:r>
              <a:rPr lang="ru-RU" altLang="ru-RU" sz="2100" i="1"/>
              <a:t>A</a:t>
            </a:r>
            <a:r>
              <a:rPr lang="ru-RU" altLang="ru-RU" sz="2100"/>
              <a:t>, </a:t>
            </a:r>
            <a:r>
              <a:rPr lang="ru-RU" altLang="ru-RU" sz="2100" i="1"/>
              <a:t>B</a:t>
            </a:r>
            <a:r>
              <a:rPr lang="ru-RU" altLang="ru-RU" sz="2100"/>
              <a:t>, …, </a:t>
            </a:r>
            <a:r>
              <a:rPr lang="ru-RU" altLang="ru-RU" sz="2100" i="1"/>
              <a:t>Z </a:t>
            </a:r>
            <a:r>
              <a:rPr lang="ru-RU" altLang="ru-RU" sz="2100"/>
              <a:t>совпадает с заголовком </a:t>
            </a:r>
            <a:r>
              <a:rPr lang="ru-RU" altLang="ru-RU" sz="2100" i="1"/>
              <a:t>r</a:t>
            </a:r>
            <a:endParaRPr lang="ru-RU" altLang="ru-RU" sz="2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137F-FB39-4101-9631-A8B7F7AE7D0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0173-9A24-4A6C-9A2C-1CF1ACFD2AD0}" type="slidenum">
              <a:rPr lang="ru-RU" altLang="en-US"/>
              <a:pPr/>
              <a:t>4</a:t>
            </a:fld>
            <a:endParaRPr lang="ru-RU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(1)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Функциональные зависимости и нормальные формы, основанные на учете «аномальных» функциональных зависимостей, являются естественными и легко понимаемыми, поскольку в их основе лежит интуитивно понятное понятие функционального отображения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Было бы замечательно, если бы ликвидация в ходе нормализации аномальных функциональных зависимостей гарантировала отсутствие аномалий обновления отношений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К сожалению, эта гарантия в общем случае не обеспечивается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Иногда в переменных отношений требуется поддержка более сложных ограничений целостности, для выражения которых понятие функции оказывается недостаточным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06686-52C1-48D1-AB72-82D66462D64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7CF6-B61D-43CB-8E83-E5ED1259BF4B}" type="slidenum">
              <a:rPr lang="ru-RU" altLang="en-US"/>
              <a:pPr/>
              <a:t>40</a:t>
            </a:fld>
            <a:endParaRPr lang="ru-RU" alt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12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Пятая нормальная форма (2)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Легко убедиться, что нетривиальные PJD, подразумеваемые возможными ключами, существуют во всех отношениях с арностью, большей двух, первичный ключ которых не совпадает с заголовком отношения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Например, если в переменной отношения СЛУЖ_ПРО_ЗАДАН атрибут СЛУ_НОМ является первичным ключом, то, очевидно, имеется PJD *({СЛУ_НОМ, ПРО_НОМ}, {СЛУ_НОМ, СЛУ_ЗАДАН}) (это следует из теоремы Хита)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Но такие зависимости проекции/соединения неинтересны с точки зрения проектирования базы данных, поскольку не порождают аномалий обновления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Поэтому общепринятое определение пятой нормальной формы выглядит следующим образом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5B457-DF14-448E-9320-D26BD883DBE3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BC157-2369-4069-8CCD-0E751906874A}" type="slidenum">
              <a:rPr lang="ru-RU" altLang="en-US"/>
              <a:pPr/>
              <a:t>41</a:t>
            </a:fld>
            <a:endParaRPr lang="ru-RU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13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Пятая нормальная форма (3)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 b="1"/>
              <a:t>Определение 6.7. Пятая нормальная форма</a:t>
            </a:r>
            <a:br>
              <a:rPr lang="ru-RU" altLang="ru-RU" sz="1900" b="1"/>
            </a:br>
            <a:r>
              <a:rPr lang="ru-RU" altLang="ru-RU" sz="1900"/>
              <a:t/>
            </a:r>
            <a:br>
              <a:rPr lang="ru-RU" altLang="ru-RU" sz="1900"/>
            </a:br>
            <a:r>
              <a:rPr lang="ru-RU" altLang="ru-RU" sz="1900"/>
              <a:t>Переменная отношения </a:t>
            </a:r>
            <a:r>
              <a:rPr lang="ru-RU" altLang="ru-RU" sz="1900" i="1"/>
              <a:t>r </a:t>
            </a:r>
            <a:r>
              <a:rPr lang="ru-RU" altLang="ru-RU" sz="1900"/>
              <a:t>находится в пятой нормальной форме, или в нормальной форме проекции/соединения (5NF, или PJ/NF – Project-Join Normal Form) в том и только в том случае, когда каждая нетривиальная PJD в </a:t>
            </a:r>
            <a:r>
              <a:rPr lang="ru-RU" altLang="ru-RU" sz="1900" i="1"/>
              <a:t>r </a:t>
            </a:r>
            <a:r>
              <a:rPr lang="ru-RU" altLang="ru-RU" sz="1900"/>
              <a:t>подразумевается возможными ключами </a:t>
            </a:r>
            <a:r>
              <a:rPr lang="ru-RU" altLang="ru-RU" sz="1900" i="1"/>
              <a:t>r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1900"/>
          </a:p>
          <a:p>
            <a:pPr>
              <a:lnSpc>
                <a:spcPct val="80000"/>
              </a:lnSpc>
            </a:pPr>
            <a:r>
              <a:rPr lang="ru-RU" altLang="ru-RU" sz="1900"/>
              <a:t>Таким образом, чтобы распознать, что данная переменная отношения </a:t>
            </a:r>
            <a:r>
              <a:rPr lang="ru-RU" altLang="ru-RU" sz="1900" i="1"/>
              <a:t>r </a:t>
            </a:r>
            <a:r>
              <a:rPr lang="ru-RU" altLang="ru-RU" sz="1900"/>
              <a:t>находится в 5NF, необходимо знать все возможные ключи </a:t>
            </a:r>
            <a:r>
              <a:rPr lang="ru-RU" altLang="ru-RU" sz="1900" i="1"/>
              <a:t>r </a:t>
            </a:r>
            <a:r>
              <a:rPr lang="ru-RU" altLang="ru-RU" sz="1900"/>
              <a:t>и все PJD этой переменной отношения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Обнаружение всех зависимостей соединения является нетривиальной задачей, и для ее решения нет общих методов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Поэтому на практике проектирование реляционных баз методом нормализации обычно завершается после достижения 4NF, и отношения, находящиеся в 4NF, как правило, находятся и в 5NF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Зачем же тогда была введена эта туманная и труднодостижимая пятая нормальная форма?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8DAA3-D727-4BDD-BFFD-0365E7AE9E1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BA2D1-6E22-40E5-A3A7-B0F6F5B3AA0C}" type="slidenum">
              <a:rPr lang="ru-RU" altLang="en-US"/>
              <a:pPr/>
              <a:t>42</a:t>
            </a:fld>
            <a:endParaRPr lang="ru-RU" alt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Зависимости проекции/соединения и </a:t>
            </a:r>
            <a:r>
              <a:rPr lang="en-US" altLang="ru-RU" sz="3200"/>
              <a:t>5NF (</a:t>
            </a:r>
            <a:r>
              <a:rPr lang="ru-RU" altLang="ru-RU" sz="3200"/>
              <a:t>14</a:t>
            </a:r>
            <a:r>
              <a:rPr lang="en-US" altLang="ru-RU" sz="3200"/>
              <a:t>)</a:t>
            </a:r>
            <a:r>
              <a:rPr lang="ru-RU" altLang="ru-RU" sz="3200"/>
              <a:t/>
            </a:r>
            <a:br>
              <a:rPr lang="ru-RU" altLang="ru-RU" sz="3200"/>
            </a:br>
            <a:r>
              <a:rPr lang="ru-RU" altLang="ru-RU" sz="2400"/>
              <a:t>Пятая нормальная форма (4)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Ответ на этот естественный вопрос состоит в том, что 5NF является «окончательной» нормальной формой, которой можно достичь в процессе нормализации на основе проекций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«Окончательность» понимается в том смысле, что у отношения, находящегося в 5NF, отсутствуют аномалии обновлений, которые можно было бы устранить путем его декомпозиции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Другими словами, такие отношения далее нормализовать бессмысленно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37455-0260-4CA3-9D3F-71C4905642FD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961C6-5E89-4E5A-BE4A-1CB8E533CA73}" type="slidenum">
              <a:rPr lang="ru-RU" altLang="en-US"/>
              <a:pPr/>
              <a:t>43</a:t>
            </a:fld>
            <a:endParaRPr lang="ru-RU" alt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(1)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Процесс проектирования реляционной базы на основе метода нормализации преследует две основных цели: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избежать избыточности хранения данных;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200"/>
              <a:t>устранить аномалии обновления отношений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Рассмотрим, насколько эти цели актуальны в современных условиях, когда объемы доступных носителей внешней памяти непрерывно возрастают, стоимость их падает, а современные серверы реляционных (точнее, </a:t>
            </a:r>
            <a:r>
              <a:rPr lang="en-US" altLang="ru-RU" sz="2600"/>
              <a:t>SQL</a:t>
            </a:r>
            <a:r>
              <a:rPr lang="ru-RU" altLang="ru-RU" sz="2600"/>
              <a:t>-ориентированных) баз данных способны автоматически поддерживать целостность баз данных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0C9F-5157-4A8E-93F2-FF9B6F8D6D36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8A07-DEBD-43C8-92C2-CA7153D303BF}" type="slidenum">
              <a:rPr lang="ru-RU" altLang="en-US"/>
              <a:pPr/>
              <a:t>44</a:t>
            </a:fld>
            <a:endParaRPr lang="ru-RU" alt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(2)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Начнем с того, что теория реляционных баз данных и методы их проектирования на основе нормализации разрабатывались в расчете на реляционную модель данных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Подавляющее большинство существующих в настоящее время баз данных и средств управления ими опирается на модель данных </a:t>
            </a:r>
            <a:r>
              <a:rPr lang="en-US" altLang="ru-RU" sz="2600"/>
              <a:t>SQL</a:t>
            </a:r>
            <a:endParaRPr lang="ru-RU" altLang="ru-RU" sz="2600"/>
          </a:p>
          <a:p>
            <a:pPr>
              <a:lnSpc>
                <a:spcPct val="80000"/>
              </a:lnSpc>
            </a:pPr>
            <a:r>
              <a:rPr lang="ru-RU" altLang="ru-RU" sz="2600"/>
              <a:t>Поэтому, прежде всего, следует обсудить, насколько применимы методы нормализации при проектировании баз данных, основанных на модели данных </a:t>
            </a:r>
            <a:r>
              <a:rPr lang="en-US" altLang="ru-RU" sz="2600"/>
              <a:t>SQL</a:t>
            </a:r>
            <a:r>
              <a:rPr lang="ru-RU" altLang="ru-RU" sz="2600"/>
              <a:t>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F518-A8B2-480D-8C99-F08CFC5525CB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D66F-4E9B-4510-99BB-8FD57A50F338}" type="slidenum">
              <a:rPr lang="ru-RU" altLang="en-US"/>
              <a:pPr/>
              <a:t>45</a:t>
            </a:fld>
            <a:endParaRPr lang="ru-RU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(3)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600"/>
              <a:t>Основным отличием модели данных </a:t>
            </a:r>
            <a:r>
              <a:rPr lang="en-US" altLang="ru-RU" sz="2600"/>
              <a:t>SQL</a:t>
            </a:r>
            <a:r>
              <a:rPr lang="ru-RU" altLang="ru-RU" sz="2600"/>
              <a:t> от реляционной модели данных является то, что таблица модели </a:t>
            </a:r>
            <a:r>
              <a:rPr lang="en-US" altLang="ru-RU" sz="2600"/>
              <a:t>SQL</a:t>
            </a:r>
            <a:r>
              <a:rPr lang="ru-RU" altLang="ru-RU" sz="2600"/>
              <a:t> может содержать мультимножества строк, и поэтому для таблицы, вообще говоря, может быть не определен никакой возможный ключ</a:t>
            </a:r>
          </a:p>
          <a:p>
            <a:pPr>
              <a:lnSpc>
                <a:spcPct val="90000"/>
              </a:lnSpc>
            </a:pPr>
            <a:r>
              <a:rPr lang="ru-RU" altLang="ru-RU" sz="2600"/>
              <a:t>Если потребовать от проектируемой </a:t>
            </a:r>
            <a:r>
              <a:rPr lang="en-US" altLang="ru-RU" sz="2600"/>
              <a:t>SQL</a:t>
            </a:r>
            <a:r>
              <a:rPr lang="ru-RU" altLang="ru-RU" sz="2600"/>
              <a:t>-базы данных наличия хотя бы одного возможного ключа для каждой таблицы целевой базы данных, то практически все методы нормализации остаются пригодными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660AC-5B04-4278-8318-5F1D9F4BD29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21DC-470C-4038-8192-9A616C3242C3}" type="slidenum">
              <a:rPr lang="ru-RU" altLang="en-US"/>
              <a:pPr/>
              <a:t>46</a:t>
            </a:fld>
            <a:endParaRPr lang="ru-RU" alt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(4)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Здесь требуется сделать два уточнения: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Для применимости методов нормализации требуется, чтобы в составе значений любого возможного ключа не допускалось присутствие неопределенных значений (в модели данных </a:t>
            </a:r>
            <a:r>
              <a:rPr lang="en-US" altLang="ru-RU" sz="2000"/>
              <a:t>SQL</a:t>
            </a:r>
            <a:r>
              <a:rPr lang="ru-RU" altLang="ru-RU" sz="2000"/>
              <a:t> это не является обязательным)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Для любого определяемого пользователями типа данных необходимо наличие операции сравнения значений этого типа по равенству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Другими словами, </a:t>
            </a:r>
            <a:r>
              <a:rPr lang="en-US" altLang="ru-RU" sz="2100"/>
              <a:t>SQL</a:t>
            </a:r>
            <a:r>
              <a:rPr lang="ru-RU" altLang="ru-RU" sz="2100"/>
              <a:t>-ориентированную базу данных можно проектировать как реляционную базу данных, если должным образом ограничить используемые средства модели данных </a:t>
            </a:r>
            <a:r>
              <a:rPr lang="en-US" altLang="ru-RU" sz="2100"/>
              <a:t>SQL</a:t>
            </a:r>
            <a:endParaRPr lang="ru-RU" altLang="ru-RU" sz="2100"/>
          </a:p>
          <a:p>
            <a:pPr>
              <a:lnSpc>
                <a:spcPct val="80000"/>
              </a:lnSpc>
            </a:pPr>
            <a:r>
              <a:rPr lang="ru-RU" altLang="ru-RU" sz="2100"/>
              <a:t>Далее здесь и в следующей теме под «реляционными» базами данных будут пониматься </a:t>
            </a:r>
            <a:r>
              <a:rPr lang="en-US" altLang="ru-RU" sz="2100"/>
              <a:t>SQL</a:t>
            </a:r>
            <a:r>
              <a:rPr lang="ru-RU" altLang="ru-RU" sz="2100"/>
              <a:t>-ориентированные базы данных, не противоречащие требованиям реляционной модели данных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CF58E-67E8-4A50-A4F9-2D71330336D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9C2D3-2377-42E3-B3AA-7C0C7D0BB8EE}" type="slidenum">
              <a:rPr lang="ru-RU" altLang="en-US"/>
              <a:pPr/>
              <a:t>47</a:t>
            </a:fld>
            <a:endParaRPr lang="ru-RU" alt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(5)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900"/>
              <a:t>С учетом этого замечания следует отметить два важных обстоятельства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Во-первых, теория реляционных баз данных и методы их проектирования активно развивались уже более 20 лет тому назад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Ситуация в области технологии аппаратуры и программного обеспечения тогда была совсем иной, чем сегодня, и хорошо нормализованные реляционные базы данных в значительной степени способствовали росту эффективности приложений.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Во-вторых, в то время реляционные базы преимущественно использовались в информационных системах оперативной обработки транзакций (</a:t>
            </a:r>
            <a:r>
              <a:rPr lang="en-US" altLang="ru-RU" sz="1900"/>
              <a:t>On</a:t>
            </a:r>
            <a:r>
              <a:rPr lang="ru-RU" altLang="ru-RU" sz="1900"/>
              <a:t>-</a:t>
            </a:r>
            <a:r>
              <a:rPr lang="en-US" altLang="ru-RU" sz="1900"/>
              <a:t>Line Transaction Processing</a:t>
            </a:r>
            <a:r>
              <a:rPr lang="ru-RU" altLang="ru-RU" sz="1900"/>
              <a:t> – </a:t>
            </a:r>
            <a:r>
              <a:rPr lang="en-US" altLang="ru-RU" sz="1900"/>
              <a:t>OLTP</a:t>
            </a:r>
            <a:r>
              <a:rPr lang="ru-RU" altLang="ru-RU" sz="1900"/>
              <a:t>)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Характерные примеры таких систем – банковские системы, системы резервирования билетов и мест в гостиницах</a:t>
            </a:r>
          </a:p>
          <a:p>
            <a:pPr>
              <a:lnSpc>
                <a:spcPct val="80000"/>
              </a:lnSpc>
            </a:pPr>
            <a:r>
              <a:rPr lang="ru-RU" altLang="ru-RU" sz="1900"/>
              <a:t>Системам категории OLTP свойственны частые обновления базы данных, поэтому аномалии обновлений, даже если их корректировка производится СУБД автоматически, могут заметно снижать эффективность приложения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7E40-8F5E-41CB-A4D0-07A1001E3FD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2786A-24B3-4150-9FC1-4F66E9AAC685}" type="slidenum">
              <a:rPr lang="ru-RU" altLang="en-US"/>
              <a:pPr/>
              <a:t>48</a:t>
            </a:fld>
            <a:endParaRPr lang="ru-RU" alt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(6)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Сегодня на переднем крае приложений баз данных находятся системы категории оперативной аналитической обработки (On-Line Analytical Processing – OLAP)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подобных системах, в частности, системах поддержки принятия решений, базы данных в основном используются для выборки данных, поэтому аномалиями обновлений можно пренебречь, а объем этих баз настолько огромен, что можно пренебречь и избыточностью хранения.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Значит ли это, что подход к проектированию реляционных баз данных методом нормализации утратил свою роль? 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Нет!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1BF0-B55E-4B26-8BE3-A7963E488E90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2112-1F01-4775-BA9B-00DB0438CD62}" type="slidenum">
              <a:rPr lang="ru-RU" altLang="en-US"/>
              <a:pPr/>
              <a:t>49</a:t>
            </a:fld>
            <a:endParaRPr lang="ru-RU" alt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(7)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Мир приложений баз данных в настоящее время огромен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Сегодня любое мало-мальски приличное предприятие использует хотя бы одно приложение баз данных – бухгалтерские, складские, кадровые системы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Это системы категории OLTP с частым обновлением данных и умеренными запросами к базе данных, не вызывающими соединений многих отношений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Для небольших компаний равно важны как эффективность информационных систем, так и стоимость используемых аппаратно-программных средств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Правильно спроектированные, хорошо нормализованные реляционные базы данных помогают решению корпоративных проблем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73301-0C86-43EA-94B6-DA09264990A9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8F532-A7E6-47BA-8C15-D428CA701041}" type="slidenum">
              <a:rPr lang="ru-RU" altLang="en-US"/>
              <a:pPr/>
              <a:t>5</a:t>
            </a:fld>
            <a:endParaRPr lang="ru-RU" alt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Класс зависимостей, опирающихся на понятие </a:t>
            </a:r>
            <a:r>
              <a:rPr lang="ru-RU" altLang="ru-RU" sz="2100" i="1"/>
              <a:t>функционала – </a:t>
            </a:r>
            <a:r>
              <a:rPr lang="ru-RU" altLang="ru-RU" sz="2100"/>
              <a:t>обобщение понятия функции, обнаружил в 1970-е гг. Рональд Фейджин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Он назвал такие зависимости </a:t>
            </a:r>
            <a:r>
              <a:rPr lang="ru-RU" altLang="ru-RU" sz="2100" i="1"/>
              <a:t>многозначными</a:t>
            </a:r>
            <a:r>
              <a:rPr lang="ru-RU" altLang="ru-RU" sz="2100"/>
              <a:t>, поскольку в них одному значению детерминанта соответствует множество значений зависимого атрибута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Наличие в переменной отношения многозначных зависимостей, не являющихся функциональными зависимостями от возможного ключа, приводит к аномалиям обновления таких отношений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Фейджин показал, что  и в этом случае возможна декомпозиция данных отношений на две проекции, для которых подобные аномалии обновления не проявляются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Такие проекции находятся в </a:t>
            </a:r>
            <a:r>
              <a:rPr lang="ru-RU" altLang="ru-RU" sz="2100" i="1"/>
              <a:t>четвертой нормальной форме</a:t>
            </a:r>
            <a:r>
              <a:rPr lang="ru-RU" altLang="ru-RU" sz="2100"/>
              <a:t>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E4B22-1687-41A2-B09D-087ACF8E935A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BB719-DB1C-41D7-8F44-95CC982F49C0}" type="slidenum">
              <a:rPr lang="ru-RU" altLang="en-US"/>
              <a:pPr/>
              <a:t>50</a:t>
            </a:fld>
            <a:endParaRPr lang="ru-RU" alt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(8)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Да, любое правильно развивающееся предприятие рано или поздно приходит к использованию систем категории OLAP, например, некоторой разновидности систем поддержки принятия решений (Decision Support System – DSS)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 базах данных таких систем обновления очень редки, а запросы могут иметь произвольную сложность, включая соединения многих отношений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Но, во-первых, технологически правильно для системы OLAP поддерживать отдельную базу данных (обычно подобные базы данных называют </a:t>
            </a:r>
            <a:r>
              <a:rPr lang="ru-RU" altLang="ru-RU" sz="2100" i="1"/>
              <a:t>хранилищами данных – DataWarehouse</a:t>
            </a:r>
            <a:r>
              <a:rPr lang="ru-RU" altLang="ru-RU" sz="2100"/>
              <a:t>), а во-вторых, основными источниками данных для построения таких хранилищ данных являются базы данных систем OLTP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Так что актуальность правильно спроектированных баз данных OLTP-систем не уменьшается, а постоянно возрастает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7D85-0E63-4B66-B230-6A5E146939A1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EBF3-1C23-464A-B6A1-0828037005F8}" type="slidenum">
              <a:rPr lang="ru-RU" altLang="en-US"/>
              <a:pPr/>
              <a:t>51</a:t>
            </a:fld>
            <a:endParaRPr lang="ru-RU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Заключение (9)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100"/>
              <a:t>Следует ли из этого, что принципы нормализации непригодны для проектирования баз данных OLAP-приложений?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И снова в ответ категорическое НЕТ! 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Возможно, окончательная схема такой базы данных должна быть денормализована из соображений повышения эффективности выполнения запросов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Но чтобы получить правильную денормализованную схему, нужно сначала понять, как выглядит нормализованная схема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Основной вывод этой и предыдущей тем можно сформулировать следующим образом</a:t>
            </a:r>
          </a:p>
          <a:p>
            <a:pPr>
              <a:lnSpc>
                <a:spcPct val="80000"/>
              </a:lnSpc>
            </a:pPr>
            <a:r>
              <a:rPr lang="ru-RU" altLang="ru-RU" sz="2100"/>
              <a:t>Пока мы остаемся в мире реляционных баз данных, для правильного проектирования базы данных необходимо понимать принципы нормализации, воспринимая их не как догму, а как руководство к действию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C514B-010C-4DDA-9FA8-D1E8EDEF3137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839FB-EA40-4F9F-8D02-E4B79414F41B}" type="slidenum">
              <a:rPr lang="ru-RU" altLang="en-US"/>
              <a:pPr/>
              <a:t>6</a:t>
            </a:fld>
            <a:endParaRPr lang="ru-RU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(3)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600"/>
              <a:t>Позже было установлено, что при наличии некоторых естественных ограничений, являющихся обобщением ограничений многозначных зависимостей, и в отношениях, которые находятся в четвертой нормальной форме, проявляются аномалии обновления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Более того, эти аномалии невозможно устранить путем проецирования отношения на две проекции, требуется декомпозиция на три или большее число отношений</a:t>
            </a:r>
          </a:p>
          <a:p>
            <a:pPr>
              <a:lnSpc>
                <a:spcPct val="80000"/>
              </a:lnSpc>
            </a:pPr>
            <a:r>
              <a:rPr lang="ru-RU" altLang="ru-RU" sz="2600"/>
              <a:t>Такие ограничения получили название зависимостей </a:t>
            </a:r>
            <a:r>
              <a:rPr lang="ru-RU" altLang="ru-RU" sz="2600" i="1"/>
              <a:t>проекции/соединения</a:t>
            </a:r>
            <a:r>
              <a:rPr lang="ru-RU" altLang="ru-RU" sz="260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249D1-DC02-457B-8E8D-AEC422A13F5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F6C65-F357-4CBF-AAD6-7F2E4453F802}" type="slidenum">
              <a:rPr lang="ru-RU" altLang="en-US"/>
              <a:pPr/>
              <a:t>7</a:t>
            </a:fld>
            <a:endParaRPr lang="ru-RU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Введение (4)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100"/>
              <a:t>Отношение, в котором существует нетривиальная зависимость проекции/соединения, может быть декомпозировано на три или большее число проекций, в которых зависимости проекции/соединения следуют из возможного ключа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Такие проекции находятся в </a:t>
            </a:r>
            <a:r>
              <a:rPr lang="ru-RU" altLang="ru-RU" sz="2100" i="1"/>
              <a:t>пятой нормальной форме</a:t>
            </a:r>
            <a:r>
              <a:rPr lang="ru-RU" altLang="ru-RU" sz="2100"/>
              <a:t>, или </a:t>
            </a:r>
            <a:r>
              <a:rPr lang="ru-RU" altLang="ru-RU" sz="2100" i="1"/>
              <a:t>нормальной форме проекции/соединения</a:t>
            </a:r>
          </a:p>
          <a:p>
            <a:pPr>
              <a:lnSpc>
                <a:spcPct val="90000"/>
              </a:lnSpc>
            </a:pPr>
            <a:r>
              <a:rPr lang="ru-RU" altLang="ru-RU" sz="2100"/>
              <a:t>В отношениях, находящихся в пятой нормальной форме, отсутствуют аномалии обновления, которые можно было бы устранить путем декомпозиции, и поэтому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2000"/>
              <a:t>при достижении пятой нормальной формы процесс проектирования реляционной базы данных на основе нормализации естественным образом завершается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416E-5007-43C0-B16D-8077DF0B7535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1ED7F-AB4D-458D-85D5-5538051C42AE}" type="slidenum">
              <a:rPr lang="ru-RU" altLang="en-US"/>
              <a:pPr/>
              <a:t>8</a:t>
            </a:fld>
            <a:endParaRPr lang="ru-RU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MVD </a:t>
            </a:r>
            <a:r>
              <a:rPr lang="ru-RU" altLang="ru-RU"/>
              <a:t> и 4</a:t>
            </a:r>
            <a:r>
              <a:rPr lang="en-US" altLang="ru-RU"/>
              <a:t>NF (1)</a:t>
            </a:r>
            <a:r>
              <a:rPr lang="ru-RU" altLang="ru-RU"/>
              <a:t> </a:t>
            </a:r>
          </a:p>
        </p:txBody>
      </p:sp>
      <p:pic>
        <p:nvPicPr>
          <p:cNvPr id="36869" name="Picture 5" descr="4NF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484313"/>
            <a:ext cx="4392612" cy="2449512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9750" y="1484313"/>
            <a:ext cx="3168650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100"/>
              <a:t> Рассмотрим еще одну возможную интерпретацию переменной отношения СЛУЖ_ПРО_ЗАДАН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ru-RU" altLang="ru-RU" sz="2100"/>
              <a:t> Предположим, что каждый сотрудник может участвовать в нескольких проектах, но в каждом проекте, в котором он участвует, им должны выполняться одни и те же задания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6B86-BA85-4596-85BD-0F5530EF574E}" type="datetime1">
              <a:rPr lang="ru-RU" altLang="en-US" smtClean="0"/>
              <a:t>20.11.2019</a:t>
            </a:fld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altLang="en-US" smtClean="0"/>
              <a:t>Проектирование РБД: 4NF и 5NF</a:t>
            </a:r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1B4C-FA3C-4762-A9D3-721CD3AD8984}" type="slidenum">
              <a:rPr lang="ru-RU" altLang="en-US"/>
              <a:pPr/>
              <a:t>9</a:t>
            </a:fld>
            <a:endParaRPr lang="ru-RU" alt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3800"/>
              <a:t>MVD </a:t>
            </a:r>
            <a:r>
              <a:rPr lang="ru-RU" altLang="ru-RU" sz="3800"/>
              <a:t> и 4</a:t>
            </a:r>
            <a:r>
              <a:rPr lang="en-US" altLang="ru-RU" sz="3800"/>
              <a:t>NF (</a:t>
            </a:r>
            <a:r>
              <a:rPr lang="ru-RU" altLang="ru-RU" sz="3800"/>
              <a:t>2</a:t>
            </a:r>
            <a:r>
              <a:rPr lang="en-US" altLang="ru-RU" sz="3800"/>
              <a:t>)</a:t>
            </a:r>
            <a:r>
              <a:rPr lang="ru-RU" altLang="ru-RU" sz="3800"/>
              <a:t/>
            </a:r>
            <a:br>
              <a:rPr lang="ru-RU" altLang="ru-RU" sz="3800"/>
            </a:br>
            <a:r>
              <a:rPr lang="ru-RU" altLang="ru-RU" sz="2400"/>
              <a:t>Аномалии обновлений при наличии </a:t>
            </a:r>
            <a:r>
              <a:rPr lang="en-US" altLang="ru-RU" sz="2400"/>
              <a:t>MVD (1)</a:t>
            </a:r>
            <a:endParaRPr lang="ru-RU" altLang="ru-RU" sz="2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В новом варианте переменной отношения единственно возможным ключом является заголовок отношения </a:t>
            </a:r>
            <a:br>
              <a:rPr lang="ru-RU" altLang="ru-RU" sz="2600"/>
            </a:br>
            <a:r>
              <a:rPr lang="ru-RU" altLang="ru-RU" sz="2600"/>
              <a:t>{СЛУ_НОМ, ПРО_НОМ, СЛУ_ЗАДАН}</a:t>
            </a:r>
            <a:endParaRPr lang="en-US" altLang="ru-RU" sz="2600"/>
          </a:p>
          <a:p>
            <a:r>
              <a:rPr lang="ru-RU" altLang="ru-RU" sz="2600"/>
              <a:t>Кортеж </a:t>
            </a:r>
            <a:br>
              <a:rPr lang="ru-RU" altLang="ru-RU" sz="2600"/>
            </a:br>
            <a:r>
              <a:rPr lang="ru-RU" altLang="ru-RU" sz="2300"/>
              <a:t>{&lt;СЛУ_НОМ,</a:t>
            </a:r>
            <a:r>
              <a:rPr lang="ru-RU" altLang="ru-RU" sz="2300" i="1"/>
              <a:t> сн</a:t>
            </a:r>
            <a:r>
              <a:rPr lang="ru-RU" altLang="ru-RU" sz="2300"/>
              <a:t>&gt;, &lt;ПРО_НОМ,</a:t>
            </a:r>
            <a:r>
              <a:rPr lang="ru-RU" altLang="ru-RU" sz="2300" i="1"/>
              <a:t> пн</a:t>
            </a:r>
            <a:r>
              <a:rPr lang="ru-RU" altLang="ru-RU" sz="2300"/>
              <a:t>&gt;, &lt;СЛУ_ЗАДАН,</a:t>
            </a:r>
            <a:r>
              <a:rPr lang="ru-RU" altLang="ru-RU" sz="2300" i="1"/>
              <a:t> сз</a:t>
            </a:r>
            <a:r>
              <a:rPr lang="ru-RU" altLang="ru-RU" sz="2300"/>
              <a:t>&gt;}</a:t>
            </a:r>
            <a:r>
              <a:rPr lang="ru-RU" altLang="ru-RU" sz="2600"/>
              <a:t> </a:t>
            </a:r>
            <a:br>
              <a:rPr lang="ru-RU" altLang="ru-RU" sz="2600"/>
            </a:br>
            <a:r>
              <a:rPr lang="ru-RU" altLang="ru-RU" sz="2600"/>
              <a:t>входит в тело отношения в том и только в том случае, </a:t>
            </a:r>
          </a:p>
          <a:p>
            <a:pPr lvl="1"/>
            <a:r>
              <a:rPr lang="ru-RU" altLang="ru-RU" sz="2200"/>
              <a:t>когда служащий с номером </a:t>
            </a:r>
            <a:r>
              <a:rPr lang="ru-RU" altLang="ru-RU" sz="2200" i="1"/>
              <a:t>сн </a:t>
            </a:r>
            <a:r>
              <a:rPr lang="ru-RU" altLang="ru-RU" sz="2200"/>
              <a:t>выполняет в проекте </a:t>
            </a:r>
            <a:r>
              <a:rPr lang="ru-RU" altLang="ru-RU" sz="2200" i="1"/>
              <a:t>пн </a:t>
            </a:r>
            <a:r>
              <a:rPr lang="ru-RU" altLang="ru-RU" sz="2200"/>
              <a:t>задание </a:t>
            </a:r>
            <a:r>
              <a:rPr lang="ru-RU" altLang="ru-RU" sz="2200" i="1"/>
              <a:t>сз</a:t>
            </a:r>
            <a:r>
              <a:rPr lang="ru-RU" altLang="ru-RU" sz="22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925</TotalTime>
  <Words>3602</Words>
  <Application>Microsoft Office PowerPoint</Application>
  <PresentationFormat>Экран (4:3)</PresentationFormat>
  <Paragraphs>403</Paragraphs>
  <Slides>51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51</vt:i4>
      </vt:variant>
    </vt:vector>
  </HeadingPairs>
  <TitlesOfParts>
    <vt:vector size="57" baseType="lpstr">
      <vt:lpstr>Arial</vt:lpstr>
      <vt:lpstr>Garamond</vt:lpstr>
      <vt:lpstr>Times New Roman</vt:lpstr>
      <vt:lpstr>Wingdings</vt:lpstr>
      <vt:lpstr>Symbol</vt:lpstr>
      <vt:lpstr>Край</vt:lpstr>
      <vt:lpstr>Проектирование РБД: дальнейшая нормализация </vt:lpstr>
      <vt:lpstr>План (1)</vt:lpstr>
      <vt:lpstr>План (2)</vt:lpstr>
      <vt:lpstr>Введение (1)</vt:lpstr>
      <vt:lpstr>Введение (2)</vt:lpstr>
      <vt:lpstr>Введение (3)</vt:lpstr>
      <vt:lpstr>Введение (4)</vt:lpstr>
      <vt:lpstr>MVD  и 4NF (1) </vt:lpstr>
      <vt:lpstr>MVD  и 4NF (2) Аномалии обновлений при наличии MVD (1)</vt:lpstr>
      <vt:lpstr>MVD  и 4NF (3) Аномалии обновлений при наличии MVD (2)</vt:lpstr>
      <vt:lpstr>MVD  и 4NF (4) Аномалии обновлений при наличии MVD (3)</vt:lpstr>
      <vt:lpstr>MVD  и 4NF (5) Аномалии обновлений при наличии MVD (4)</vt:lpstr>
      <vt:lpstr>MVD  и 4NF (6) Аномалии обновлений при наличии MVD (5)</vt:lpstr>
      <vt:lpstr>MVD  и 4NF (7) MVD, теорема Фейджина, 4NF (1) </vt:lpstr>
      <vt:lpstr>MVD  и 4NF (8) MVD, теорема Фейджина, 4NF (2) </vt:lpstr>
      <vt:lpstr>MVD  и 4NF (9) MVD, теорема Фейджина, 4NF (3) </vt:lpstr>
      <vt:lpstr>MVD  и 4NF (10) MVD, теорема Фейджина, 4NF (4) </vt:lpstr>
      <vt:lpstr>MVD  и 4NF (11) MVD, теорема Фейджина, 4NF (5) </vt:lpstr>
      <vt:lpstr>MVD  и 4NF (12) MVD, теорема Фейджина, 4NF (6) </vt:lpstr>
      <vt:lpstr>MVD  и 4NF (13) MVD, теорема Фейджина, 4NF (7) </vt:lpstr>
      <vt:lpstr>MVD  и 4NF (14) MVD, теорема Фейджина, 4NF (8)</vt:lpstr>
      <vt:lpstr>MVD  и 4NF (15) MVD, теорема Фейджина, 4NF (9)</vt:lpstr>
      <vt:lpstr>MVD  и 4NF (16) MVD, теорема Фейджина, 4NF (10)</vt:lpstr>
      <vt:lpstr>MVD  и 4NF (17) MVD, теорема Фейджина, 4NF (11)</vt:lpstr>
      <vt:lpstr>MVD  и 4NF (18) MVD, теорема Фейджина, 4NF (12)</vt:lpstr>
      <vt:lpstr>Зависимости проекции/соединения 5NF (1) </vt:lpstr>
      <vt:lpstr>Зависимости проекции/соединения и 5NF (2) N-декомпозируемые отношения (1)  </vt:lpstr>
      <vt:lpstr>Зависимости проекции/соединения и 5NF (3) N-декомпозируемые отношения (2)</vt:lpstr>
      <vt:lpstr>Зависимости проекции/соединения и 5NF (4) N-декомпозируемые отношения (3)</vt:lpstr>
      <vt:lpstr>Зависимости проекции/соединения и 5NF (4) Зависимость проекции/соединения (1) </vt:lpstr>
      <vt:lpstr>Зависимости проекции/соединения и 5NF (5) Зависимость проекции/соединения (2) </vt:lpstr>
      <vt:lpstr>Зависимости проекции/соединения и 5NF (6) Зависимость проекции/соединения (3) </vt:lpstr>
      <vt:lpstr>Зависимости проекции/соединения и 5NF (7) Зависимость проекции/соединения (4) </vt:lpstr>
      <vt:lpstr>Зависимости проекции/соединения и 5NF (8) Аномалии, вызываемые наличием PJD (1) </vt:lpstr>
      <vt:lpstr>Зависимости проекции/соединения и 5NF (8) Аномалии, вызываемые наличием PJD (2)</vt:lpstr>
      <vt:lpstr>Зависимости проекции/соединения и 5NF (9) Аномалии, вызываемые наличием PJD (3)</vt:lpstr>
      <vt:lpstr>Зависимости проекции/соединения и 5NF (10) Устранение аномалий обновления в 3-декомпозиции (1) </vt:lpstr>
      <vt:lpstr>Зависимости проекции/соединения и 5NF (11) Устранение аномалий обновления в 3-декомпозиции (2) </vt:lpstr>
      <vt:lpstr>Зависимости проекции/соединения и 5NF (11) Пятая нормальная форма (1)</vt:lpstr>
      <vt:lpstr>Зависимости проекции/соединения и 5NF (12) Пятая нормальная форма (2)</vt:lpstr>
      <vt:lpstr>Зависимости проекции/соединения и 5NF (13) Пятая нормальная форма (3)</vt:lpstr>
      <vt:lpstr>Зависимости проекции/соединения и 5NF (14) Пятая нормальная форма (4)</vt:lpstr>
      <vt:lpstr>Заключение (1)</vt:lpstr>
      <vt:lpstr>Заключение (2)</vt:lpstr>
      <vt:lpstr>Заключение (3)</vt:lpstr>
      <vt:lpstr>Заключение (4)</vt:lpstr>
      <vt:lpstr>Заключение (5)</vt:lpstr>
      <vt:lpstr>Заключение (6)</vt:lpstr>
      <vt:lpstr>Заключение (7)</vt:lpstr>
      <vt:lpstr>Заключение (8)</vt:lpstr>
      <vt:lpstr>Заключение (9)</vt:lpstr>
    </vt:vector>
  </TitlesOfParts>
  <Company>ISPRAS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РБД: дальнейшая нормализация</dc:title>
  <dc:creator>Сергей</dc:creator>
  <cp:lastModifiedBy>Сергей</cp:lastModifiedBy>
  <cp:revision>23</cp:revision>
  <dcterms:created xsi:type="dcterms:W3CDTF">2008-11-08T17:09:19Z</dcterms:created>
  <dcterms:modified xsi:type="dcterms:W3CDTF">2019-11-20T18:12:00Z</dcterms:modified>
</cp:coreProperties>
</file>